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2" r:id="rId1"/>
    <p:sldMasterId id="2147483766" r:id="rId2"/>
  </p:sldMasterIdLst>
  <p:notesMasterIdLst>
    <p:notesMasterId r:id="rId50"/>
  </p:notesMasterIdLst>
  <p:sldIdLst>
    <p:sldId id="401" r:id="rId3"/>
    <p:sldId id="257" r:id="rId4"/>
    <p:sldId id="572" r:id="rId5"/>
    <p:sldId id="573" r:id="rId6"/>
    <p:sldId id="574" r:id="rId7"/>
    <p:sldId id="575" r:id="rId8"/>
    <p:sldId id="576" r:id="rId9"/>
    <p:sldId id="577" r:id="rId10"/>
    <p:sldId id="578" r:id="rId11"/>
    <p:sldId id="579" r:id="rId12"/>
    <p:sldId id="580" r:id="rId13"/>
    <p:sldId id="581" r:id="rId14"/>
    <p:sldId id="582" r:id="rId15"/>
    <p:sldId id="583" r:id="rId16"/>
    <p:sldId id="584" r:id="rId17"/>
    <p:sldId id="585" r:id="rId18"/>
    <p:sldId id="586" r:id="rId19"/>
    <p:sldId id="587" r:id="rId20"/>
    <p:sldId id="588" r:id="rId21"/>
    <p:sldId id="589" r:id="rId22"/>
    <p:sldId id="590" r:id="rId23"/>
    <p:sldId id="591" r:id="rId24"/>
    <p:sldId id="592" r:id="rId25"/>
    <p:sldId id="593" r:id="rId26"/>
    <p:sldId id="594" r:id="rId27"/>
    <p:sldId id="595" r:id="rId28"/>
    <p:sldId id="596" r:id="rId29"/>
    <p:sldId id="597" r:id="rId30"/>
    <p:sldId id="598" r:id="rId31"/>
    <p:sldId id="599" r:id="rId32"/>
    <p:sldId id="600" r:id="rId33"/>
    <p:sldId id="601" r:id="rId34"/>
    <p:sldId id="602" r:id="rId35"/>
    <p:sldId id="603" r:id="rId36"/>
    <p:sldId id="604" r:id="rId37"/>
    <p:sldId id="605" r:id="rId38"/>
    <p:sldId id="606" r:id="rId39"/>
    <p:sldId id="607" r:id="rId40"/>
    <p:sldId id="608" r:id="rId41"/>
    <p:sldId id="609" r:id="rId42"/>
    <p:sldId id="610" r:id="rId43"/>
    <p:sldId id="611" r:id="rId44"/>
    <p:sldId id="612" r:id="rId45"/>
    <p:sldId id="614" r:id="rId46"/>
    <p:sldId id="402" r:id="rId47"/>
    <p:sldId id="513" r:id="rId48"/>
    <p:sldId id="404" r:id="rId4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Content" id="{D3F44C91-3BA7-4281-8574-3F307E499921}">
          <p14:sldIdLst>
            <p14:sldId id="401"/>
            <p14:sldId id="257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  <p14:sldId id="610"/>
            <p14:sldId id="611"/>
            <p14:sldId id="612"/>
            <p14:sldId id="614"/>
            <p14:sldId id="402"/>
          </p14:sldIdLst>
        </p14:section>
        <p14:section name="Appendix: Image Descriptions for Unsighted Students" id="{18C3DBE0-DF1C-434E-AFD7-31C5F583D067}">
          <p14:sldIdLst>
            <p14:sldId id="513"/>
            <p14:sldId id="404"/>
          </p14:sldIdLst>
        </p14:section>
      </p14:sectionLst>
    </p:ext>
    <p:ext uri="{EFAFB233-063F-42B5-8137-9DF3F51BA10A}">
      <p15:sldGuideLst xmlns:p15="http://schemas.microsoft.com/office/powerpoint/2012/main">
        <p15:guide id="2" pos="288" userDrawn="1">
          <p15:clr>
            <a:srgbClr val="A4A3A4"/>
          </p15:clr>
        </p15:guide>
        <p15:guide id="4" pos="5472" userDrawn="1">
          <p15:clr>
            <a:srgbClr val="A4A3A4"/>
          </p15:clr>
        </p15:guide>
        <p15:guide id="5" orient="horz" pos="3696" userDrawn="1">
          <p15:clr>
            <a:srgbClr val="A4A3A4"/>
          </p15:clr>
        </p15:guide>
        <p15:guide id="6" orient="horz" pos="991" userDrawn="1">
          <p15:clr>
            <a:srgbClr val="A4A3A4"/>
          </p15:clr>
        </p15:guide>
        <p15:guide id="7" orient="horz" pos="88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iz Moliski" initials="" lastIdx="25" clrIdx="0"/>
  <p:cmAuthor id="1" name="Samuel Joseph Frame" initials="SJF" lastIdx="11" clrIdx="1"/>
  <p:cmAuthor id="2" name="Microsoft Office User" initials="MOU" lastIdx="3" clrIdx="2"/>
  <p:cmAuthor id="3" name="Agate Development" initials="AD" lastIdx="2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84"/>
    <a:srgbClr val="002495"/>
    <a:srgbClr val="009C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52" autoAdjust="0"/>
    <p:restoredTop sz="93852" autoAdjust="0"/>
  </p:normalViewPr>
  <p:slideViewPr>
    <p:cSldViewPr>
      <p:cViewPr varScale="1">
        <p:scale>
          <a:sx n="107" d="100"/>
          <a:sy n="107" d="100"/>
        </p:scale>
        <p:origin x="1302" y="102"/>
      </p:cViewPr>
      <p:guideLst>
        <p:guide pos="288"/>
        <p:guide pos="5472"/>
        <p:guide orient="horz" pos="3696"/>
        <p:guide orient="horz" pos="991"/>
        <p:guide orient="horz" pos="888"/>
      </p:guideLst>
    </p:cSldViewPr>
  </p:slideViewPr>
  <p:outlineViewPr>
    <p:cViewPr>
      <p:scale>
        <a:sx n="33" d="100"/>
        <a:sy n="33" d="100"/>
      </p:scale>
      <p:origin x="0" y="-44395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3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commentAuthors" Target="commentAuthors.xml"/><Relationship Id="rId3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image" Target="../media/image40.wmf"/><Relationship Id="rId1" Type="http://schemas.openxmlformats.org/officeDocument/2006/relationships/image" Target="../media/image39.wmf"/><Relationship Id="rId4" Type="http://schemas.openxmlformats.org/officeDocument/2006/relationships/image" Target="../media/image42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wmf"/><Relationship Id="rId2" Type="http://schemas.openxmlformats.org/officeDocument/2006/relationships/image" Target="../media/image44.wmf"/><Relationship Id="rId1" Type="http://schemas.openxmlformats.org/officeDocument/2006/relationships/image" Target="../media/image43.wmf"/><Relationship Id="rId4" Type="http://schemas.openxmlformats.org/officeDocument/2006/relationships/image" Target="../media/image46.w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wmf"/><Relationship Id="rId1" Type="http://schemas.openxmlformats.org/officeDocument/2006/relationships/image" Target="../media/image47.w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wmf"/><Relationship Id="rId1" Type="http://schemas.openxmlformats.org/officeDocument/2006/relationships/image" Target="../media/image51.w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wmf"/><Relationship Id="rId1" Type="http://schemas.openxmlformats.org/officeDocument/2006/relationships/image" Target="../media/image54.w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8.wmf"/><Relationship Id="rId1" Type="http://schemas.openxmlformats.org/officeDocument/2006/relationships/image" Target="../media/image57.w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1.wmf"/><Relationship Id="rId2" Type="http://schemas.openxmlformats.org/officeDocument/2006/relationships/image" Target="../media/image60.wmf"/><Relationship Id="rId1" Type="http://schemas.openxmlformats.org/officeDocument/2006/relationships/image" Target="../media/image59.w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image" Target="../media/image63.wmf"/><Relationship Id="rId1" Type="http://schemas.openxmlformats.org/officeDocument/2006/relationships/image" Target="../media/image62.wmf"/><Relationship Id="rId4" Type="http://schemas.openxmlformats.org/officeDocument/2006/relationships/image" Target="../media/image65.w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7.wmf"/><Relationship Id="rId1" Type="http://schemas.openxmlformats.org/officeDocument/2006/relationships/image" Target="../media/image66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wmf"/><Relationship Id="rId7" Type="http://schemas.openxmlformats.org/officeDocument/2006/relationships/image" Target="../media/image75.wmf"/><Relationship Id="rId2" Type="http://schemas.openxmlformats.org/officeDocument/2006/relationships/image" Target="../media/image70.wmf"/><Relationship Id="rId1" Type="http://schemas.openxmlformats.org/officeDocument/2006/relationships/image" Target="../media/image69.wmf"/><Relationship Id="rId6" Type="http://schemas.openxmlformats.org/officeDocument/2006/relationships/image" Target="../media/image74.wmf"/><Relationship Id="rId5" Type="http://schemas.openxmlformats.org/officeDocument/2006/relationships/image" Target="../media/image73.wmf"/><Relationship Id="rId4" Type="http://schemas.openxmlformats.org/officeDocument/2006/relationships/image" Target="../media/image72.w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7.wmf"/><Relationship Id="rId1" Type="http://schemas.openxmlformats.org/officeDocument/2006/relationships/image" Target="../media/image76.wmf"/></Relationships>
</file>

<file path=ppt/drawings/_rels/vmlDrawing22.vml.rels><?xml version="1.0" encoding="UTF-8" standalone="yes"?>
<Relationships xmlns="http://schemas.openxmlformats.org/package/2006/relationships"><Relationship Id="rId8" Type="http://schemas.openxmlformats.org/officeDocument/2006/relationships/image" Target="../media/image86.wmf"/><Relationship Id="rId3" Type="http://schemas.openxmlformats.org/officeDocument/2006/relationships/image" Target="../media/image81.wmf"/><Relationship Id="rId7" Type="http://schemas.openxmlformats.org/officeDocument/2006/relationships/image" Target="../media/image85.wmf"/><Relationship Id="rId2" Type="http://schemas.openxmlformats.org/officeDocument/2006/relationships/image" Target="../media/image80.wmf"/><Relationship Id="rId1" Type="http://schemas.openxmlformats.org/officeDocument/2006/relationships/image" Target="../media/image79.wmf"/><Relationship Id="rId6" Type="http://schemas.openxmlformats.org/officeDocument/2006/relationships/image" Target="../media/image84.wmf"/><Relationship Id="rId5" Type="http://schemas.openxmlformats.org/officeDocument/2006/relationships/image" Target="../media/image83.wmf"/><Relationship Id="rId4" Type="http://schemas.openxmlformats.org/officeDocument/2006/relationships/image" Target="../media/image82.w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8.wmf"/><Relationship Id="rId1" Type="http://schemas.openxmlformats.org/officeDocument/2006/relationships/image" Target="../media/image87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6" Type="http://schemas.openxmlformats.org/officeDocument/2006/relationships/image" Target="../media/image14.wmf"/><Relationship Id="rId5" Type="http://schemas.openxmlformats.org/officeDocument/2006/relationships/image" Target="../media/image13.wmf"/><Relationship Id="rId4" Type="http://schemas.openxmlformats.org/officeDocument/2006/relationships/image" Target="../media/image12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image" Target="../media/image18.wmf"/><Relationship Id="rId1" Type="http://schemas.openxmlformats.org/officeDocument/2006/relationships/image" Target="../media/image17.wmf"/><Relationship Id="rId5" Type="http://schemas.openxmlformats.org/officeDocument/2006/relationships/image" Target="../media/image21.wmf"/><Relationship Id="rId4" Type="http://schemas.openxmlformats.org/officeDocument/2006/relationships/image" Target="../media/image20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image" Target="../media/image23.wmf"/><Relationship Id="rId1" Type="http://schemas.openxmlformats.org/officeDocument/2006/relationships/image" Target="../media/image22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image" Target="../media/image27.wmf"/><Relationship Id="rId1" Type="http://schemas.openxmlformats.org/officeDocument/2006/relationships/image" Target="../media/image26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wmf"/><Relationship Id="rId1" Type="http://schemas.openxmlformats.org/officeDocument/2006/relationships/image" Target="../media/image31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wmf"/><Relationship Id="rId2" Type="http://schemas.openxmlformats.org/officeDocument/2006/relationships/image" Target="../media/image35.wmf"/><Relationship Id="rId1" Type="http://schemas.openxmlformats.org/officeDocument/2006/relationships/image" Target="../media/image34.wmf"/><Relationship Id="rId5" Type="http://schemas.openxmlformats.org/officeDocument/2006/relationships/image" Target="../media/image38.wmf"/><Relationship Id="rId4" Type="http://schemas.openxmlformats.org/officeDocument/2006/relationships/image" Target="../media/image37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tiff>
</file>

<file path=ppt/media/image26.wmf>
</file>

<file path=ppt/media/image27.wmf>
</file>

<file path=ppt/media/image28.wmf>
</file>

<file path=ppt/media/image29.tiff>
</file>

<file path=ppt/media/image3.tiff>
</file>

<file path=ppt/media/image30.tiff>
</file>

<file path=ppt/media/image31.wmf>
</file>

<file path=ppt/media/image32.wmf>
</file>

<file path=ppt/media/image33.tif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png>
</file>

<file path=ppt/media/image5.wmf>
</file>

<file path=ppt/media/image50.png>
</file>

<file path=ppt/media/image51.wmf>
</file>

<file path=ppt/media/image52.wmf>
</file>

<file path=ppt/media/image53.tiff>
</file>

<file path=ppt/media/image54.wmf>
</file>

<file path=ppt/media/image55.wmf>
</file>

<file path=ppt/media/image56.tif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tif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tiff>
</file>

<file path=ppt/media/image9.wmf>
</file>

<file path=ppt/media/image90.wmf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CC75103D-9994-411B-83F1-CA97D5FFCEE2}" type="datetimeFigureOut">
              <a:rPr lang="en-US"/>
              <a:pPr>
                <a:defRPr/>
              </a:pPr>
              <a:t>7/12/2021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87CE43C7-7701-4DA9-9326-FB9088196BE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4301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089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808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A72AECE-B744-40D0-91C9-443F42ED171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893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19400" y="457200"/>
            <a:ext cx="6248400" cy="2514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5000" dirty="0">
                <a:solidFill>
                  <a:srgbClr val="009C9E"/>
                </a:solidFill>
                <a:latin typeface="Book Antiqua" panose="02040602050305030304" pitchFamily="18" charset="0"/>
              </a:rPr>
              <a:t>5</a:t>
            </a:r>
            <a:br>
              <a:rPr lang="en-US" sz="14500" dirty="0">
                <a:latin typeface="Book Antiqua" panose="02040602050305030304" pitchFamily="18" charset="0"/>
              </a:rPr>
            </a:br>
            <a:r>
              <a:rPr lang="en-US" sz="8300" dirty="0">
                <a:latin typeface="Book Antiqua" panose="02040602050305030304" pitchFamily="18" charset="0"/>
              </a:rPr>
              <a:t>Discrete Probability Distributions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3124200" y="3886200"/>
            <a:ext cx="6019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rgbClr val="1F4984"/>
                </a:solidFill>
                <a:latin typeface="Helvetica" pitchFamily="34" charset="0"/>
              </a:rPr>
              <a:t>Business Statistics: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rgbClr val="1F4984"/>
                </a:solidFill>
                <a:latin typeface="Helvetica" pitchFamily="34" charset="0"/>
              </a:rPr>
              <a:t>Communicating with Numbers, 2e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>
              <a:latin typeface="Helvetica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2200" dirty="0">
                <a:latin typeface="Helvetica" pitchFamily="34" charset="0"/>
              </a:rPr>
              <a:t>By Sanjiv Jaggia and Alison Kelly</a:t>
            </a:r>
          </a:p>
        </p:txBody>
      </p:sp>
      <p:sp>
        <p:nvSpPr>
          <p:cNvPr id="9" name="Rectangle 8"/>
          <p:cNvSpPr/>
          <p:nvPr/>
        </p:nvSpPr>
        <p:spPr>
          <a:xfrm>
            <a:off x="-2310" y="0"/>
            <a:ext cx="2745509" cy="6858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>
              <a:solidFill>
                <a:srgbClr val="E9F7FE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53375" y="-5057775"/>
            <a:ext cx="4048606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914400"/>
            <a:ext cx="2699071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/>
          <p:cNvCxnSpPr/>
          <p:nvPr/>
        </p:nvCxnSpPr>
        <p:spPr>
          <a:xfrm>
            <a:off x="4114800" y="3429000"/>
            <a:ext cx="3657600" cy="0"/>
          </a:xfrm>
          <a:prstGeom prst="line">
            <a:avLst/>
          </a:prstGeom>
          <a:ln>
            <a:solidFill>
              <a:srgbClr val="009C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76200" y="6594475"/>
            <a:ext cx="1752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1" i="1" dirty="0">
                <a:latin typeface="Book Antiqua" panose="02040602050305030304" pitchFamily="18" charset="0"/>
                <a:ea typeface="ＭＳ Ｐゴシック"/>
                <a:cs typeface="ＭＳ Ｐゴシック"/>
              </a:rPr>
              <a:t>McGraw-Hill/Irwin</a:t>
            </a:r>
          </a:p>
        </p:txBody>
      </p:sp>
    </p:spTree>
    <p:extLst>
      <p:ext uri="{BB962C8B-B14F-4D97-AF65-F5344CB8AC3E}">
        <p14:creationId xmlns:p14="http://schemas.microsoft.com/office/powerpoint/2010/main" val="4015702907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14399"/>
          </a:xfrm>
        </p:spPr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  <a:lvl2pPr>
              <a:defRPr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7000"/>
            <a:ext cx="8229600" cy="914399"/>
          </a:xfrm>
        </p:spPr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  <a:lvl2pPr>
              <a:defRPr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657600"/>
            <a:ext cx="8229600" cy="914399"/>
          </a:xfrm>
        </p:spPr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  <a:lvl2pPr>
              <a:defRPr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1524000" y="5791200"/>
            <a:ext cx="5638800" cy="2286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2A3250-1A2F-4F8F-8D6A-630753A6FE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4724400"/>
            <a:ext cx="8229600" cy="4572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469EE25-EE38-47E0-94D4-C9CA057861D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5334000"/>
            <a:ext cx="8229600" cy="3048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8381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  <a:lvl2pPr>
              <a:defRPr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229100" y="18669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n-lt"/>
              </a:rPr>
              <a:t>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Times New Roman" pitchFamily="18" charset="0"/>
              </a:rPr>
              <a:t>7-</a:t>
            </a:r>
            <a:fld id="{3B23F10E-B9DB-4030-83AA-1C45FF54A19F}" type="slidenum">
              <a:rPr lang="en-US" sz="1000">
                <a:solidFill>
                  <a:srgbClr val="FFFFFF"/>
                </a:solidFill>
                <a:latin typeface="Times New Roman" pitchFamily="18" charset="0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1208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Helvetica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29235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Helvetica" pitchFamily="34" charset="0"/>
              </a:defRPr>
            </a:lvl1pPr>
            <a:lvl2pPr>
              <a:defRPr sz="2400">
                <a:latin typeface="Helvetica" pitchFamily="34" charset="0"/>
              </a:defRPr>
            </a:lvl2pPr>
            <a:lvl3pPr>
              <a:defRPr sz="2000">
                <a:latin typeface="Helvetica" pitchFamily="34" charset="0"/>
              </a:defRPr>
            </a:lvl3pPr>
            <a:lvl4pPr>
              <a:defRPr sz="1800">
                <a:latin typeface="Helvetica" pitchFamily="34" charset="0"/>
              </a:defRPr>
            </a:lvl4pPr>
            <a:lvl5pPr>
              <a:defRPr sz="1800">
                <a:latin typeface="Helvetic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Helvetica" pitchFamily="34" charset="0"/>
              </a:defRPr>
            </a:lvl1pPr>
            <a:lvl2pPr>
              <a:defRPr sz="2400">
                <a:latin typeface="Helvetica" pitchFamily="34" charset="0"/>
              </a:defRPr>
            </a:lvl2pPr>
            <a:lvl3pPr>
              <a:defRPr sz="2000">
                <a:latin typeface="Helvetica" pitchFamily="34" charset="0"/>
              </a:defRPr>
            </a:lvl3pPr>
            <a:lvl4pPr>
              <a:defRPr sz="1800">
                <a:latin typeface="Helvetica" pitchFamily="34" charset="0"/>
              </a:defRPr>
            </a:lvl4pPr>
            <a:lvl5pPr>
              <a:defRPr sz="1800">
                <a:latin typeface="Helvetic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26857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Helvetica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Helvetica" pitchFamily="34" charset="0"/>
              </a:defRPr>
            </a:lvl1pPr>
            <a:lvl2pPr>
              <a:defRPr sz="2000">
                <a:latin typeface="Helvetica" pitchFamily="34" charset="0"/>
              </a:defRPr>
            </a:lvl2pPr>
            <a:lvl3pPr>
              <a:defRPr sz="1800">
                <a:latin typeface="Helvetica" pitchFamily="34" charset="0"/>
              </a:defRPr>
            </a:lvl3pPr>
            <a:lvl4pPr>
              <a:defRPr sz="1600">
                <a:latin typeface="Helvetica" pitchFamily="34" charset="0"/>
              </a:defRPr>
            </a:lvl4pPr>
            <a:lvl5pPr>
              <a:defRPr sz="1600">
                <a:latin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Helvetica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Helvetica" pitchFamily="34" charset="0"/>
              </a:defRPr>
            </a:lvl1pPr>
            <a:lvl2pPr>
              <a:defRPr sz="2000">
                <a:latin typeface="Helvetica" pitchFamily="34" charset="0"/>
              </a:defRPr>
            </a:lvl2pPr>
            <a:lvl3pPr>
              <a:defRPr sz="1800">
                <a:latin typeface="Helvetica" pitchFamily="34" charset="0"/>
              </a:defRPr>
            </a:lvl3pPr>
            <a:lvl4pPr>
              <a:defRPr sz="1600">
                <a:latin typeface="Helvetica" pitchFamily="34" charset="0"/>
              </a:defRPr>
            </a:lvl4pPr>
            <a:lvl5pPr>
              <a:defRPr sz="1600">
                <a:latin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7314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0076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5705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Helvetic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63267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Helvetica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Helvetic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99947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Helvetica" pitchFamily="34" charset="0"/>
              </a:defRPr>
            </a:lvl1pPr>
            <a:lvl2pPr>
              <a:defRPr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589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886200"/>
          </a:xfrm>
        </p:spPr>
        <p:txBody>
          <a:bodyPr/>
          <a:lstStyle>
            <a:lvl1pPr marL="292608" indent="-292608"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57200" y="5652247"/>
            <a:ext cx="82296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26579155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latin typeface="Helvetica" pitchFamily="34" charset="0"/>
              </a:defRPr>
            </a:lvl1pPr>
            <a:lvl2pPr>
              <a:defRPr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7114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B065A-80F1-475D-BFEE-7F93B08AF24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9C0A71-2F34-4BC1-B8D1-CE00F5724D37}"/>
              </a:ext>
            </a:extLst>
          </p:cNvPr>
          <p:cNvSpPr/>
          <p:nvPr userDrawn="1"/>
        </p:nvSpPr>
        <p:spPr>
          <a:xfrm>
            <a:off x="-2310" y="0"/>
            <a:ext cx="2745509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>
              <a:solidFill>
                <a:srgbClr val="E9F7FE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339CF8-486B-486F-A867-E3D3C2E67F77}"/>
              </a:ext>
            </a:extLst>
          </p:cNvPr>
          <p:cNvCxnSpPr/>
          <p:nvPr userDrawn="1"/>
        </p:nvCxnSpPr>
        <p:spPr>
          <a:xfrm>
            <a:off x="4114800" y="3429000"/>
            <a:ext cx="3657600" cy="0"/>
          </a:xfrm>
          <a:prstGeom prst="line">
            <a:avLst/>
          </a:prstGeom>
          <a:ln>
            <a:solidFill>
              <a:srgbClr val="009C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95A0988F-6E75-4F71-9160-2D2D916F93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963706"/>
            <a:ext cx="2743199" cy="48409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22517-BE01-4008-9007-D44B83F312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971800" y="5894388"/>
            <a:ext cx="5715000" cy="20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46B0BF-4D04-414F-97F3-95C0C75EF2C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00" y="6356350"/>
            <a:ext cx="5257800" cy="3444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50131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1CF0B-3967-4E8C-AE79-0DDBE66FA6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4572000"/>
            <a:ext cx="7623175" cy="106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678576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19400" y="457200"/>
            <a:ext cx="6248400" cy="2514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5000" dirty="0">
                <a:solidFill>
                  <a:srgbClr val="009C9E"/>
                </a:solidFill>
                <a:latin typeface="Book Antiqua" panose="02040602050305030304" pitchFamily="18" charset="0"/>
              </a:rPr>
              <a:t>5</a:t>
            </a:r>
            <a:br>
              <a:rPr lang="en-US" sz="14500" dirty="0">
                <a:latin typeface="Book Antiqua" panose="02040602050305030304" pitchFamily="18" charset="0"/>
              </a:rPr>
            </a:br>
            <a:r>
              <a:rPr lang="en-US" sz="8300" dirty="0">
                <a:latin typeface="Book Antiqua" panose="02040602050305030304" pitchFamily="18" charset="0"/>
              </a:rPr>
              <a:t>Discrete Probability Distributions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3124200" y="3886200"/>
            <a:ext cx="6019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rgbClr val="1F4984"/>
                </a:solidFill>
                <a:latin typeface="Helvetica" pitchFamily="34" charset="0"/>
              </a:rPr>
              <a:t>Business Statistics: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rgbClr val="1F4984"/>
                </a:solidFill>
                <a:latin typeface="Helvetica" pitchFamily="34" charset="0"/>
              </a:rPr>
              <a:t>Communicating with Numbers, 2e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>
              <a:latin typeface="Helvetica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2200" dirty="0">
                <a:latin typeface="Helvetica" pitchFamily="34" charset="0"/>
              </a:rPr>
              <a:t>By Sanjiv Jaggia and Alison Kelly</a:t>
            </a:r>
          </a:p>
        </p:txBody>
      </p:sp>
      <p:sp>
        <p:nvSpPr>
          <p:cNvPr id="9" name="Rectangle 8"/>
          <p:cNvSpPr/>
          <p:nvPr/>
        </p:nvSpPr>
        <p:spPr>
          <a:xfrm>
            <a:off x="-2310" y="0"/>
            <a:ext cx="2745509" cy="6858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>
              <a:solidFill>
                <a:srgbClr val="E9F7FE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53375" y="-5057775"/>
            <a:ext cx="4048606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914400"/>
            <a:ext cx="2699071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/>
          <p:cNvCxnSpPr/>
          <p:nvPr/>
        </p:nvCxnSpPr>
        <p:spPr>
          <a:xfrm>
            <a:off x="4114800" y="3429000"/>
            <a:ext cx="3657600" cy="0"/>
          </a:xfrm>
          <a:prstGeom prst="line">
            <a:avLst/>
          </a:prstGeom>
          <a:ln>
            <a:solidFill>
              <a:srgbClr val="009C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011334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n-lt"/>
              </a:rPr>
              <a:t>	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52BABB4-A2AF-0B48-B25E-04A8786B2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22" y="1488988"/>
            <a:ext cx="8229600" cy="3845012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9F6BB67-4E8A-3543-A9C9-0CB9CB48B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665"/>
            <a:ext cx="8229600" cy="1143000"/>
          </a:xfrm>
        </p:spPr>
        <p:txBody>
          <a:bodyPr>
            <a:normAutofit/>
          </a:bodyPr>
          <a:lstStyle>
            <a:lvl1pPr algn="ctr">
              <a:defRPr sz="40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57200" y="5638800"/>
            <a:ext cx="3352800" cy="228600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4648200" y="5638800"/>
            <a:ext cx="3352800" cy="228600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7753013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E9F7FE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	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BUSINESS STATISTICS: COMMUNICATING WITH NUMBERS, 4e |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Jaggia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Kelly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© McGraw Hill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52BABB4-A2AF-0B48-B25E-04A8786B2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22" y="1981200"/>
            <a:ext cx="8229600" cy="3352800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9F6BB67-4E8A-3543-A9C9-0CB9CB48B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665"/>
            <a:ext cx="8229600" cy="1143000"/>
          </a:xfrm>
        </p:spPr>
        <p:txBody>
          <a:bodyPr>
            <a:normAutofit/>
          </a:bodyPr>
          <a:lstStyle>
            <a:lvl1pPr algn="ctr">
              <a:defRPr sz="4000">
                <a:solidFill>
                  <a:srgbClr val="1F4984"/>
                </a:solidFill>
                <a:latin typeface="+mj-lt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51022" y="1447799"/>
            <a:ext cx="8229600" cy="438665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Return to parent-slide containing images.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451022" y="5428736"/>
            <a:ext cx="8229600" cy="438664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Return to parent-slide containing images.</a:t>
            </a:r>
          </a:p>
        </p:txBody>
      </p:sp>
    </p:spTree>
    <p:extLst>
      <p:ext uri="{BB962C8B-B14F-4D97-AF65-F5344CB8AC3E}">
        <p14:creationId xmlns:p14="http://schemas.microsoft.com/office/powerpoint/2010/main" val="26398420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n-lt"/>
              </a:rPr>
              <a:t>	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52BABB4-A2AF-0B48-B25E-04A8786B2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22" y="1488988"/>
            <a:ext cx="8229600" cy="1559012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9F6BB67-4E8A-3543-A9C9-0CB9CB48B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665"/>
            <a:ext cx="8229600" cy="1143000"/>
          </a:xfrm>
        </p:spPr>
        <p:txBody>
          <a:bodyPr>
            <a:normAutofit/>
          </a:bodyPr>
          <a:lstStyle>
            <a:lvl1pPr algn="ctr">
              <a:defRPr sz="40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16294FC-65FE-4591-B195-57555196636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124200"/>
            <a:ext cx="8229600" cy="1447800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450850" y="5715000"/>
            <a:ext cx="8229600" cy="228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28648073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Helvetica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49227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Helvetica" pitchFamily="34" charset="0"/>
              </a:defRPr>
            </a:lvl1pPr>
            <a:lvl2pPr>
              <a:defRPr sz="2400">
                <a:latin typeface="Helvetica" pitchFamily="34" charset="0"/>
              </a:defRPr>
            </a:lvl2pPr>
            <a:lvl3pPr>
              <a:defRPr sz="2000">
                <a:latin typeface="Helvetica" pitchFamily="34" charset="0"/>
              </a:defRPr>
            </a:lvl3pPr>
            <a:lvl4pPr>
              <a:defRPr sz="1800">
                <a:latin typeface="Helvetica" pitchFamily="34" charset="0"/>
              </a:defRPr>
            </a:lvl4pPr>
            <a:lvl5pPr>
              <a:defRPr sz="1800">
                <a:latin typeface="Helvetic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Helvetica" pitchFamily="34" charset="0"/>
              </a:defRPr>
            </a:lvl1pPr>
            <a:lvl2pPr>
              <a:defRPr sz="2400">
                <a:latin typeface="Helvetica" pitchFamily="34" charset="0"/>
              </a:defRPr>
            </a:lvl2pPr>
            <a:lvl3pPr>
              <a:defRPr sz="2000">
                <a:latin typeface="Helvetica" pitchFamily="34" charset="0"/>
              </a:defRPr>
            </a:lvl3pPr>
            <a:lvl4pPr>
              <a:defRPr sz="1800">
                <a:latin typeface="Helvetica" pitchFamily="34" charset="0"/>
              </a:defRPr>
            </a:lvl4pPr>
            <a:lvl5pPr>
              <a:defRPr sz="1800">
                <a:latin typeface="Helvetic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5737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Helvetica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Helvetica" pitchFamily="34" charset="0"/>
              </a:defRPr>
            </a:lvl1pPr>
            <a:lvl2pPr>
              <a:defRPr sz="2000">
                <a:latin typeface="Helvetica" pitchFamily="34" charset="0"/>
              </a:defRPr>
            </a:lvl2pPr>
            <a:lvl3pPr>
              <a:defRPr sz="1800">
                <a:latin typeface="Helvetica" pitchFamily="34" charset="0"/>
              </a:defRPr>
            </a:lvl3pPr>
            <a:lvl4pPr>
              <a:defRPr sz="1600">
                <a:latin typeface="Helvetica" pitchFamily="34" charset="0"/>
              </a:defRPr>
            </a:lvl4pPr>
            <a:lvl5pPr>
              <a:defRPr sz="1600">
                <a:latin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Helvetica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Helvetica" pitchFamily="34" charset="0"/>
              </a:defRPr>
            </a:lvl1pPr>
            <a:lvl2pPr>
              <a:defRPr sz="2000">
                <a:latin typeface="Helvetica" pitchFamily="34" charset="0"/>
              </a:defRPr>
            </a:lvl2pPr>
            <a:lvl3pPr>
              <a:defRPr sz="1800">
                <a:latin typeface="Helvetica" pitchFamily="34" charset="0"/>
              </a:defRPr>
            </a:lvl3pPr>
            <a:lvl4pPr>
              <a:defRPr sz="1600">
                <a:latin typeface="Helvetica" pitchFamily="34" charset="0"/>
              </a:defRPr>
            </a:lvl4pPr>
            <a:lvl5pPr>
              <a:defRPr sz="1600">
                <a:latin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182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1"/>
            <a:ext cx="8229600" cy="3581400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57200" y="1493838"/>
            <a:ext cx="8229600" cy="411162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Return to parent-slide containing images.</a:t>
            </a:r>
          </a:p>
        </p:txBody>
      </p:sp>
      <p:sp>
        <p:nvSpPr>
          <p:cNvPr id="8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457200" y="5581744"/>
            <a:ext cx="8229600" cy="411162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Return to parent-slide containing images.</a:t>
            </a:r>
          </a:p>
        </p:txBody>
      </p:sp>
    </p:spTree>
    <p:extLst>
      <p:ext uri="{BB962C8B-B14F-4D97-AF65-F5344CB8AC3E}">
        <p14:creationId xmlns:p14="http://schemas.microsoft.com/office/powerpoint/2010/main" val="599611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1502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9990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Helvetica" pitchFamily="34" charset="0"/>
              </a:defRPr>
            </a:lvl1pPr>
            <a:lvl2pPr>
              <a:defRPr sz="2800">
                <a:latin typeface="Helvetica" pitchFamily="34" charset="0"/>
              </a:defRPr>
            </a:lvl2pPr>
            <a:lvl3pPr>
              <a:defRPr sz="2400">
                <a:latin typeface="Helvetica" pitchFamily="34" charset="0"/>
              </a:defRPr>
            </a:lvl3pPr>
            <a:lvl4pPr>
              <a:defRPr sz="2000">
                <a:latin typeface="Helvetica" pitchFamily="34" charset="0"/>
              </a:defRPr>
            </a:lvl4pPr>
            <a:lvl5pPr>
              <a:defRPr sz="2000">
                <a:latin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Helvetic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282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Helvetica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Helvetica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Helvetic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16246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Helvetica" pitchFamily="34" charset="0"/>
              </a:defRPr>
            </a:lvl1pPr>
            <a:lvl2pPr>
              <a:defRPr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34425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latin typeface="Helvetica" pitchFamily="34" charset="0"/>
              </a:defRPr>
            </a:lvl1pPr>
            <a:lvl2pPr>
              <a:defRPr>
                <a:latin typeface="Helvetica" pitchFamily="34" charset="0"/>
              </a:defRPr>
            </a:lvl2pPr>
            <a:lvl3pPr>
              <a:defRPr>
                <a:latin typeface="Helvetica" pitchFamily="34" charset="0"/>
              </a:defRPr>
            </a:lvl3pPr>
            <a:lvl4pPr>
              <a:defRPr>
                <a:latin typeface="Helvetica" pitchFamily="34" charset="0"/>
              </a:defRPr>
            </a:lvl4pPr>
            <a:lvl5pPr>
              <a:defRPr>
                <a:latin typeface="Helvetic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 rot="5400000">
            <a:off x="4343400" y="1981199"/>
            <a:ext cx="457200" cy="9144000"/>
          </a:xfrm>
          <a:prstGeom prst="rect">
            <a:avLst/>
          </a:prstGeom>
          <a:gradFill>
            <a:gsLst>
              <a:gs pos="50000">
                <a:srgbClr val="1F4984"/>
              </a:gs>
              <a:gs pos="100000">
                <a:srgbClr val="CADB3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					BUSINESS</a:t>
            </a:r>
            <a:r>
              <a:rPr lang="en-US" sz="1200" baseline="0" dirty="0">
                <a:solidFill>
                  <a:srgbClr val="E9F7FE"/>
                </a:solidFill>
                <a:latin typeface="Helvetica" pitchFamily="34" charset="0"/>
              </a:rPr>
              <a:t> STATISTICS </a:t>
            </a:r>
            <a:r>
              <a:rPr lang="en-US" sz="1200" dirty="0">
                <a:solidFill>
                  <a:schemeClr val="bg1"/>
                </a:solidFill>
                <a:latin typeface="Helvetica" pitchFamily="34" charset="0"/>
              </a:rPr>
              <a:t>| Jaggia,</a:t>
            </a:r>
            <a:r>
              <a:rPr lang="en-US" sz="1200" baseline="0" dirty="0">
                <a:solidFill>
                  <a:schemeClr val="bg1"/>
                </a:solidFill>
                <a:latin typeface="Helvetica" pitchFamily="34" charset="0"/>
              </a:rPr>
              <a:t> Kelly</a:t>
            </a:r>
            <a:endParaRPr lang="en-US" sz="1200" dirty="0">
              <a:solidFill>
                <a:srgbClr val="E9F7FE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4738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B065A-80F1-475D-BFEE-7F93B08AF24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9C0A71-2F34-4BC1-B8D1-CE00F5724D37}"/>
              </a:ext>
            </a:extLst>
          </p:cNvPr>
          <p:cNvSpPr/>
          <p:nvPr userDrawn="1"/>
        </p:nvSpPr>
        <p:spPr>
          <a:xfrm>
            <a:off x="-2310" y="0"/>
            <a:ext cx="2745509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>
              <a:solidFill>
                <a:srgbClr val="E9F7FE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339CF8-486B-486F-A867-E3D3C2E67F77}"/>
              </a:ext>
            </a:extLst>
          </p:cNvPr>
          <p:cNvCxnSpPr/>
          <p:nvPr userDrawn="1"/>
        </p:nvCxnSpPr>
        <p:spPr>
          <a:xfrm>
            <a:off x="4114800" y="3429000"/>
            <a:ext cx="3657600" cy="0"/>
          </a:xfrm>
          <a:prstGeom prst="line">
            <a:avLst/>
          </a:prstGeom>
          <a:ln>
            <a:solidFill>
              <a:srgbClr val="009C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95A0988F-6E75-4F71-9160-2D2D916F93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963706"/>
            <a:ext cx="2743199" cy="48409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22517-BE01-4008-9007-D44B83F312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971800" y="5894388"/>
            <a:ext cx="5715000" cy="20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46B0BF-4D04-414F-97F3-95C0C75EF2C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00" y="6356350"/>
            <a:ext cx="5257800" cy="3444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635130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B065A-80F1-475D-BFEE-7F93B08AF24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2743200" y="622929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0" i="0" kern="1200" dirty="0">
                <a:solidFill>
                  <a:schemeClr val="tx1"/>
                </a:solidFill>
                <a:latin typeface="Helvetica"/>
                <a:ea typeface="ＭＳ Ｐゴシック"/>
                <a:cs typeface="Helvetica"/>
              </a:rPr>
              <a:t>Copyright ©2022 McGraw-Hill Education. All rights reserved. No reproduction or distribution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0585749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>
            <a:normAutofit/>
          </a:bodyPr>
          <a:lstStyle>
            <a:lvl1pPr>
              <a:defRPr sz="4400">
                <a:solidFill>
                  <a:srgbClr val="1F4984"/>
                </a:solidFill>
                <a:latin typeface="Helvetica" pitchFamily="34" charset="0"/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2-</a:t>
            </a:r>
            <a:fld id="{3B23F10E-B9DB-4030-83AA-1C45FF54A19F}" type="slidenum">
              <a:rPr lang="en-US" sz="1000" smtClean="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1CF0B-3967-4E8C-AE79-0DDBE66FA6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4572000"/>
            <a:ext cx="7623175" cy="106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8625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352801"/>
            <a:ext cx="82296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457200" y="5562600"/>
            <a:ext cx="8229600" cy="3810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 algn="ctr">
              <a:buNone/>
              <a:defRPr sz="1200">
                <a:latin typeface="+mn-lt"/>
              </a:defRPr>
            </a:lvl2pPr>
            <a:lvl3pPr marL="914400" indent="0" algn="ctr">
              <a:buNone/>
              <a:defRPr sz="1200">
                <a:latin typeface="+mn-lt"/>
              </a:defRPr>
            </a:lvl3pPr>
            <a:lvl4pPr marL="1371600" indent="0" algn="ctr">
              <a:buNone/>
              <a:defRPr sz="1200">
                <a:latin typeface="+mn-lt"/>
              </a:defRPr>
            </a:lvl4pPr>
            <a:lvl5pPr marL="1828800" indent="0" algn="ctr">
              <a:buNone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1737518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5814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7000"/>
            <a:ext cx="35814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810000"/>
            <a:ext cx="35814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D34695-3950-4749-B09E-FC79A2C3295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953000"/>
            <a:ext cx="35814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65A0FC-EDD0-434F-82F0-0716102C008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19600" y="1600202"/>
            <a:ext cx="35814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9512C8-11E1-4B0A-8824-E51BEF3ED14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419600" y="2667001"/>
            <a:ext cx="35814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B109D53-56B6-4ECE-94F2-E769A4750732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419600" y="3810001"/>
            <a:ext cx="35814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E09844D-2969-4B83-8FF9-2306DED2912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419600" y="4953001"/>
            <a:ext cx="35814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09075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25146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7000"/>
            <a:ext cx="25146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810000"/>
            <a:ext cx="25146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D34695-3950-4749-B09E-FC79A2C3295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953000"/>
            <a:ext cx="25146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65A0FC-EDD0-434F-82F0-0716102C008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200400" y="1600202"/>
            <a:ext cx="22860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9512C8-11E1-4B0A-8824-E51BEF3ED14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200400" y="2667001"/>
            <a:ext cx="22860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B109D53-56B6-4ECE-94F2-E769A4750732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200400" y="3810001"/>
            <a:ext cx="22860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E09844D-2969-4B83-8FF9-2306DED2912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200400" y="4953001"/>
            <a:ext cx="22860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741F353-5BB6-4B9A-8E47-80E3B4C98F1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638800" y="1600200"/>
            <a:ext cx="3048000" cy="990600"/>
          </a:xfrm>
        </p:spPr>
        <p:txBody>
          <a:bodyPr/>
          <a:lstStyle>
            <a:lvl1pPr>
              <a:spcBef>
                <a:spcPts val="500"/>
              </a:spcBef>
              <a:defRPr>
                <a:latin typeface="+mj-lt"/>
              </a:defRPr>
            </a:lvl1pPr>
            <a:lvl2pPr>
              <a:spcBef>
                <a:spcPts val="500"/>
              </a:spcBef>
              <a:defRPr>
                <a:latin typeface="+mj-lt"/>
              </a:defRPr>
            </a:lvl2pPr>
            <a:lvl3pPr>
              <a:spcBef>
                <a:spcPts val="500"/>
              </a:spcBef>
              <a:defRPr>
                <a:latin typeface="+mj-lt"/>
              </a:defRPr>
            </a:lvl3pPr>
            <a:lvl4pPr>
              <a:spcBef>
                <a:spcPts val="500"/>
              </a:spcBef>
              <a:defRPr>
                <a:latin typeface="+mj-lt"/>
              </a:defRPr>
            </a:lvl4pPr>
            <a:lvl5pPr>
              <a:spcBef>
                <a:spcPts val="500"/>
              </a:spcBef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B268C9C9-81B6-49EE-A332-BC0EF9C8B12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638800" y="2667000"/>
            <a:ext cx="3048000" cy="914400"/>
          </a:xfrm>
        </p:spPr>
        <p:txBody>
          <a:bodyPr/>
          <a:lstStyle>
            <a:lvl1pPr>
              <a:spcBef>
                <a:spcPts val="500"/>
              </a:spcBef>
              <a:defRPr>
                <a:latin typeface="+mj-lt"/>
              </a:defRPr>
            </a:lvl1pPr>
            <a:lvl2pPr>
              <a:spcBef>
                <a:spcPts val="500"/>
              </a:spcBef>
              <a:defRPr>
                <a:latin typeface="+mj-lt"/>
              </a:defRPr>
            </a:lvl2pPr>
            <a:lvl3pPr>
              <a:spcBef>
                <a:spcPts val="500"/>
              </a:spcBef>
              <a:defRPr>
                <a:latin typeface="+mj-lt"/>
              </a:defRPr>
            </a:lvl3pPr>
            <a:lvl4pPr>
              <a:spcBef>
                <a:spcPts val="500"/>
              </a:spcBef>
              <a:defRPr>
                <a:latin typeface="+mj-lt"/>
              </a:defRPr>
            </a:lvl4pPr>
            <a:lvl5pPr>
              <a:spcBef>
                <a:spcPts val="500"/>
              </a:spcBef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10E411D3-8E54-45C4-AB56-948CD7ABF366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638800" y="3779838"/>
            <a:ext cx="3048000" cy="914400"/>
          </a:xfrm>
        </p:spPr>
        <p:txBody>
          <a:bodyPr/>
          <a:lstStyle>
            <a:lvl1pPr>
              <a:spcBef>
                <a:spcPts val="500"/>
              </a:spcBef>
              <a:defRPr>
                <a:latin typeface="+mj-lt"/>
              </a:defRPr>
            </a:lvl1pPr>
            <a:lvl2pPr>
              <a:spcBef>
                <a:spcPts val="500"/>
              </a:spcBef>
              <a:defRPr>
                <a:latin typeface="+mj-lt"/>
              </a:defRPr>
            </a:lvl2pPr>
            <a:lvl3pPr>
              <a:spcBef>
                <a:spcPts val="500"/>
              </a:spcBef>
              <a:defRPr>
                <a:latin typeface="+mj-lt"/>
              </a:defRPr>
            </a:lvl3pPr>
            <a:lvl4pPr>
              <a:spcBef>
                <a:spcPts val="500"/>
              </a:spcBef>
              <a:defRPr>
                <a:latin typeface="+mj-lt"/>
              </a:defRPr>
            </a:lvl4pPr>
            <a:lvl5pPr>
              <a:spcBef>
                <a:spcPts val="500"/>
              </a:spcBef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FA6DFB4-6128-4A80-B47E-0AE7BCCE9456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638800" y="4876800"/>
            <a:ext cx="3048000" cy="990600"/>
          </a:xfrm>
        </p:spPr>
        <p:txBody>
          <a:bodyPr/>
          <a:lstStyle>
            <a:lvl1pPr>
              <a:spcBef>
                <a:spcPts val="500"/>
              </a:spcBef>
              <a:defRPr>
                <a:latin typeface="+mj-lt"/>
              </a:defRPr>
            </a:lvl1pPr>
            <a:lvl2pPr>
              <a:spcBef>
                <a:spcPts val="500"/>
              </a:spcBef>
              <a:defRPr>
                <a:latin typeface="+mj-lt"/>
              </a:defRPr>
            </a:lvl2pPr>
            <a:lvl3pPr>
              <a:spcBef>
                <a:spcPts val="500"/>
              </a:spcBef>
              <a:defRPr>
                <a:latin typeface="+mj-lt"/>
              </a:defRPr>
            </a:lvl3pPr>
            <a:lvl4pPr>
              <a:spcBef>
                <a:spcPts val="500"/>
              </a:spcBef>
              <a:defRPr>
                <a:latin typeface="+mj-lt"/>
              </a:defRPr>
            </a:lvl4pPr>
            <a:lvl5pPr>
              <a:spcBef>
                <a:spcPts val="500"/>
              </a:spcBef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5049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1295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 baseline="0">
                <a:latin typeface="+mn-lt"/>
              </a:defRPr>
            </a:lvl1pPr>
            <a:lvl2pPr>
              <a:spcBef>
                <a:spcPts val="500"/>
              </a:spcBef>
              <a:defRPr sz="2200" baseline="0">
                <a:latin typeface="+mn-lt"/>
              </a:defRPr>
            </a:lvl2pPr>
            <a:lvl3pPr>
              <a:spcBef>
                <a:spcPts val="500"/>
              </a:spcBef>
              <a:defRPr sz="2200" baseline="0">
                <a:latin typeface="+mn-lt"/>
              </a:defRPr>
            </a:lvl3pPr>
            <a:lvl4pPr>
              <a:spcBef>
                <a:spcPts val="500"/>
              </a:spcBef>
              <a:defRPr sz="2200" baseline="0">
                <a:latin typeface="+mn-lt"/>
              </a:defRPr>
            </a:lvl4pPr>
            <a:lvl5pPr>
              <a:spcBef>
                <a:spcPts val="500"/>
              </a:spcBef>
              <a:defRPr sz="2200" baseline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1-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67000"/>
            <a:ext cx="1295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 baseline="0">
                <a:latin typeface="+mn-lt"/>
              </a:defRPr>
            </a:lvl1pPr>
            <a:lvl2pPr>
              <a:spcBef>
                <a:spcPts val="500"/>
              </a:spcBef>
              <a:defRPr sz="2200" baseline="0">
                <a:latin typeface="+mn-lt"/>
              </a:defRPr>
            </a:lvl2pPr>
            <a:lvl3pPr>
              <a:spcBef>
                <a:spcPts val="500"/>
              </a:spcBef>
              <a:defRPr sz="2200" baseline="0">
                <a:latin typeface="+mn-lt"/>
              </a:defRPr>
            </a:lvl3pPr>
            <a:lvl4pPr>
              <a:spcBef>
                <a:spcPts val="500"/>
              </a:spcBef>
              <a:defRPr sz="2200" baseline="0">
                <a:latin typeface="+mn-lt"/>
              </a:defRPr>
            </a:lvl4pPr>
            <a:lvl5pPr>
              <a:spcBef>
                <a:spcPts val="500"/>
              </a:spcBef>
              <a:defRPr sz="2200" baseline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810000"/>
            <a:ext cx="1295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 baseline="0">
                <a:latin typeface="+mn-lt"/>
              </a:defRPr>
            </a:lvl1pPr>
            <a:lvl2pPr>
              <a:spcBef>
                <a:spcPts val="500"/>
              </a:spcBef>
              <a:defRPr sz="2200" baseline="0">
                <a:latin typeface="+mn-lt"/>
              </a:defRPr>
            </a:lvl2pPr>
            <a:lvl3pPr>
              <a:spcBef>
                <a:spcPts val="500"/>
              </a:spcBef>
              <a:defRPr sz="2200" baseline="0">
                <a:latin typeface="+mn-lt"/>
              </a:defRPr>
            </a:lvl3pPr>
            <a:lvl4pPr>
              <a:spcBef>
                <a:spcPts val="500"/>
              </a:spcBef>
              <a:defRPr sz="2200" baseline="0">
                <a:latin typeface="+mn-lt"/>
              </a:defRPr>
            </a:lvl4pPr>
            <a:lvl5pPr>
              <a:spcBef>
                <a:spcPts val="500"/>
              </a:spcBef>
              <a:defRPr sz="2200" baseline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D34695-3950-4749-B09E-FC79A2C3295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953000"/>
            <a:ext cx="12954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 baseline="0">
                <a:latin typeface="+mn-lt"/>
              </a:defRPr>
            </a:lvl1pPr>
            <a:lvl2pPr>
              <a:spcBef>
                <a:spcPts val="500"/>
              </a:spcBef>
              <a:defRPr sz="2200" baseline="0">
                <a:latin typeface="+mn-lt"/>
              </a:defRPr>
            </a:lvl2pPr>
            <a:lvl3pPr>
              <a:spcBef>
                <a:spcPts val="500"/>
              </a:spcBef>
              <a:defRPr sz="2200" baseline="0">
                <a:latin typeface="+mn-lt"/>
              </a:defRPr>
            </a:lvl3pPr>
            <a:lvl4pPr>
              <a:spcBef>
                <a:spcPts val="500"/>
              </a:spcBef>
              <a:defRPr sz="2200" baseline="0">
                <a:latin typeface="+mn-lt"/>
              </a:defRPr>
            </a:lvl4pPr>
            <a:lvl5pPr>
              <a:spcBef>
                <a:spcPts val="500"/>
              </a:spcBef>
              <a:defRPr sz="2200" baseline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65A0FC-EDD0-434F-82F0-0716102C008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905000" y="1600202"/>
            <a:ext cx="1524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 baseline="0">
                <a:latin typeface="+mn-lt"/>
              </a:defRPr>
            </a:lvl1pPr>
            <a:lvl2pPr>
              <a:spcBef>
                <a:spcPts val="500"/>
              </a:spcBef>
              <a:defRPr sz="2200" baseline="0">
                <a:latin typeface="+mn-lt"/>
              </a:defRPr>
            </a:lvl2pPr>
            <a:lvl3pPr>
              <a:spcBef>
                <a:spcPts val="500"/>
              </a:spcBef>
              <a:defRPr sz="2200" baseline="0">
                <a:latin typeface="+mn-lt"/>
              </a:defRPr>
            </a:lvl3pPr>
            <a:lvl4pPr>
              <a:spcBef>
                <a:spcPts val="500"/>
              </a:spcBef>
              <a:defRPr sz="2200" baseline="0">
                <a:latin typeface="+mn-lt"/>
              </a:defRPr>
            </a:lvl4pPr>
            <a:lvl5pPr>
              <a:spcBef>
                <a:spcPts val="500"/>
              </a:spcBef>
              <a:defRPr sz="2200" baseline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9512C8-11E1-4B0A-8824-E51BEF3ED14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905000" y="2667001"/>
            <a:ext cx="1524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 baseline="0">
                <a:latin typeface="+mn-lt"/>
              </a:defRPr>
            </a:lvl1pPr>
            <a:lvl2pPr>
              <a:spcBef>
                <a:spcPts val="500"/>
              </a:spcBef>
              <a:defRPr sz="2200" baseline="0">
                <a:latin typeface="+mn-lt"/>
              </a:defRPr>
            </a:lvl2pPr>
            <a:lvl3pPr>
              <a:spcBef>
                <a:spcPts val="500"/>
              </a:spcBef>
              <a:defRPr sz="2200" baseline="0">
                <a:latin typeface="+mn-lt"/>
              </a:defRPr>
            </a:lvl3pPr>
            <a:lvl4pPr>
              <a:spcBef>
                <a:spcPts val="500"/>
              </a:spcBef>
              <a:defRPr sz="2200" baseline="0">
                <a:latin typeface="+mn-lt"/>
              </a:defRPr>
            </a:lvl4pPr>
            <a:lvl5pPr>
              <a:spcBef>
                <a:spcPts val="500"/>
              </a:spcBef>
              <a:defRPr sz="2200" baseline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B109D53-56B6-4ECE-94F2-E769A4750732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905000" y="3810001"/>
            <a:ext cx="1524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 baseline="0">
                <a:latin typeface="+mn-lt"/>
              </a:defRPr>
            </a:lvl1pPr>
            <a:lvl2pPr>
              <a:spcBef>
                <a:spcPts val="500"/>
              </a:spcBef>
              <a:defRPr sz="2200" baseline="0">
                <a:latin typeface="+mn-lt"/>
              </a:defRPr>
            </a:lvl2pPr>
            <a:lvl3pPr>
              <a:spcBef>
                <a:spcPts val="500"/>
              </a:spcBef>
              <a:defRPr sz="2200" baseline="0">
                <a:latin typeface="+mn-lt"/>
              </a:defRPr>
            </a:lvl3pPr>
            <a:lvl4pPr>
              <a:spcBef>
                <a:spcPts val="500"/>
              </a:spcBef>
              <a:defRPr sz="2200" baseline="0">
                <a:latin typeface="+mn-lt"/>
              </a:defRPr>
            </a:lvl4pPr>
            <a:lvl5pPr>
              <a:spcBef>
                <a:spcPts val="500"/>
              </a:spcBef>
              <a:defRPr sz="2200" baseline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E09844D-2969-4B83-8FF9-2306DED2912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905000" y="4953001"/>
            <a:ext cx="1524000" cy="914399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 baseline="0">
                <a:latin typeface="+mn-lt"/>
              </a:defRPr>
            </a:lvl1pPr>
            <a:lvl2pPr>
              <a:spcBef>
                <a:spcPts val="500"/>
              </a:spcBef>
              <a:defRPr sz="2200" baseline="0">
                <a:latin typeface="+mn-lt"/>
              </a:defRPr>
            </a:lvl2pPr>
            <a:lvl3pPr>
              <a:spcBef>
                <a:spcPts val="500"/>
              </a:spcBef>
              <a:defRPr sz="2200" baseline="0">
                <a:latin typeface="+mn-lt"/>
              </a:defRPr>
            </a:lvl3pPr>
            <a:lvl4pPr>
              <a:spcBef>
                <a:spcPts val="500"/>
              </a:spcBef>
              <a:defRPr sz="2200" baseline="0">
                <a:latin typeface="+mn-lt"/>
              </a:defRPr>
            </a:lvl4pPr>
            <a:lvl5pPr>
              <a:spcBef>
                <a:spcPts val="500"/>
              </a:spcBef>
              <a:defRPr sz="2200" baseline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741F353-5BB6-4B9A-8E47-80E3B4C98F1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657600" y="1600200"/>
            <a:ext cx="1676400" cy="9906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>
                <a:latin typeface="+mn-lt"/>
              </a:defRPr>
            </a:lvl1pPr>
            <a:lvl2pPr>
              <a:spcBef>
                <a:spcPts val="500"/>
              </a:spcBef>
              <a:defRPr sz="2200">
                <a:latin typeface="+mn-lt"/>
              </a:defRPr>
            </a:lvl2pPr>
            <a:lvl3pPr>
              <a:spcBef>
                <a:spcPts val="500"/>
              </a:spcBef>
              <a:defRPr sz="2200">
                <a:latin typeface="+mn-lt"/>
              </a:defRPr>
            </a:lvl3pPr>
            <a:lvl4pPr>
              <a:spcBef>
                <a:spcPts val="500"/>
              </a:spcBef>
              <a:defRPr sz="2200">
                <a:latin typeface="+mn-lt"/>
              </a:defRPr>
            </a:lvl4pPr>
            <a:lvl5pPr>
              <a:spcBef>
                <a:spcPts val="500"/>
              </a:spcBef>
              <a:defRPr sz="22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B268C9C9-81B6-49EE-A332-BC0EF9C8B12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657600" y="2667000"/>
            <a:ext cx="1676400" cy="9144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>
                <a:latin typeface="+mn-lt"/>
              </a:defRPr>
            </a:lvl1pPr>
            <a:lvl2pPr>
              <a:spcBef>
                <a:spcPts val="500"/>
              </a:spcBef>
              <a:defRPr sz="2200">
                <a:latin typeface="+mn-lt"/>
              </a:defRPr>
            </a:lvl2pPr>
            <a:lvl3pPr>
              <a:spcBef>
                <a:spcPts val="500"/>
              </a:spcBef>
              <a:defRPr sz="2200">
                <a:latin typeface="+mn-lt"/>
              </a:defRPr>
            </a:lvl3pPr>
            <a:lvl4pPr>
              <a:spcBef>
                <a:spcPts val="500"/>
              </a:spcBef>
              <a:defRPr sz="2200">
                <a:latin typeface="+mn-lt"/>
              </a:defRPr>
            </a:lvl4pPr>
            <a:lvl5pPr>
              <a:spcBef>
                <a:spcPts val="500"/>
              </a:spcBef>
              <a:defRPr sz="22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10E411D3-8E54-45C4-AB56-948CD7ABF366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657600" y="3779838"/>
            <a:ext cx="1676400" cy="9144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>
                <a:latin typeface="+mn-lt"/>
              </a:defRPr>
            </a:lvl1pPr>
            <a:lvl2pPr>
              <a:spcBef>
                <a:spcPts val="500"/>
              </a:spcBef>
              <a:defRPr sz="2200">
                <a:latin typeface="+mn-lt"/>
              </a:defRPr>
            </a:lvl2pPr>
            <a:lvl3pPr>
              <a:spcBef>
                <a:spcPts val="500"/>
              </a:spcBef>
              <a:defRPr sz="2200">
                <a:latin typeface="+mn-lt"/>
              </a:defRPr>
            </a:lvl3pPr>
            <a:lvl4pPr>
              <a:spcBef>
                <a:spcPts val="500"/>
              </a:spcBef>
              <a:defRPr sz="2200">
                <a:latin typeface="+mn-lt"/>
              </a:defRPr>
            </a:lvl4pPr>
            <a:lvl5pPr>
              <a:spcBef>
                <a:spcPts val="500"/>
              </a:spcBef>
              <a:defRPr sz="22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FA6DFB4-6128-4A80-B47E-0AE7BCCE9456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657600" y="4876800"/>
            <a:ext cx="1676400" cy="990600"/>
          </a:xfrm>
        </p:spPr>
        <p:txBody>
          <a:bodyPr>
            <a:noAutofit/>
          </a:bodyPr>
          <a:lstStyle>
            <a:lvl1pPr>
              <a:spcBef>
                <a:spcPts val="500"/>
              </a:spcBef>
              <a:defRPr sz="2200">
                <a:latin typeface="+mn-lt"/>
              </a:defRPr>
            </a:lvl1pPr>
            <a:lvl2pPr>
              <a:spcBef>
                <a:spcPts val="500"/>
              </a:spcBef>
              <a:defRPr sz="2200">
                <a:latin typeface="+mn-lt"/>
              </a:defRPr>
            </a:lvl2pPr>
            <a:lvl3pPr>
              <a:spcBef>
                <a:spcPts val="500"/>
              </a:spcBef>
              <a:defRPr sz="2200">
                <a:latin typeface="+mn-lt"/>
              </a:defRPr>
            </a:lvl3pPr>
            <a:lvl4pPr>
              <a:spcBef>
                <a:spcPts val="500"/>
              </a:spcBef>
              <a:defRPr sz="2200">
                <a:latin typeface="+mn-lt"/>
              </a:defRPr>
            </a:lvl4pPr>
            <a:lvl5pPr>
              <a:spcBef>
                <a:spcPts val="500"/>
              </a:spcBef>
              <a:defRPr sz="22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589C7A56-C5F3-419A-B411-BC403749F6C1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556250" y="1625601"/>
            <a:ext cx="1454150" cy="1011237"/>
          </a:xfrm>
        </p:spPr>
        <p:txBody>
          <a:bodyPr>
            <a:noAutofit/>
          </a:bodyPr>
          <a:lstStyle>
            <a:lvl1pPr>
              <a:defRPr sz="2200">
                <a:latin typeface="+mn-lt"/>
              </a:defRPr>
            </a:lvl1pPr>
            <a:lvl2pPr>
              <a:defRPr sz="2200">
                <a:latin typeface="+mn-lt"/>
              </a:defRPr>
            </a:lvl2pPr>
            <a:lvl3pPr>
              <a:defRPr sz="2200">
                <a:latin typeface="+mn-lt"/>
              </a:defRPr>
            </a:lvl3pPr>
            <a:lvl4pPr>
              <a:defRPr sz="2200">
                <a:latin typeface="+mn-lt"/>
              </a:defRPr>
            </a:lvl4pPr>
            <a:lvl5pPr>
              <a:defRPr sz="22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3AB83BC9-110F-44D1-AF5B-A9EED841CF5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5556250" y="2865438"/>
            <a:ext cx="1524000" cy="914399"/>
          </a:xfrm>
        </p:spPr>
        <p:txBody>
          <a:bodyPr>
            <a:noAutofit/>
          </a:bodyPr>
          <a:lstStyle>
            <a:lvl1pPr>
              <a:defRPr sz="2200">
                <a:latin typeface="+mn-lt"/>
              </a:defRPr>
            </a:lvl1pPr>
            <a:lvl2pPr>
              <a:defRPr sz="2200">
                <a:latin typeface="+mn-lt"/>
              </a:defRPr>
            </a:lvl2pPr>
            <a:lvl3pPr>
              <a:defRPr sz="2200">
                <a:latin typeface="+mn-lt"/>
              </a:defRPr>
            </a:lvl3pPr>
            <a:lvl4pPr>
              <a:defRPr sz="2200">
                <a:latin typeface="+mn-lt"/>
              </a:defRPr>
            </a:lvl4pPr>
            <a:lvl5pPr>
              <a:defRPr sz="22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12E8DD94-49E0-41C8-9EDD-89868D0C3DD1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5556250" y="3932238"/>
            <a:ext cx="1524000" cy="914400"/>
          </a:xfrm>
        </p:spPr>
        <p:txBody>
          <a:bodyPr>
            <a:noAutofit/>
          </a:bodyPr>
          <a:lstStyle>
            <a:lvl1pPr>
              <a:defRPr sz="2200">
                <a:latin typeface="+mn-lt"/>
              </a:defRPr>
            </a:lvl1pPr>
            <a:lvl2pPr>
              <a:defRPr sz="2200">
                <a:latin typeface="+mn-lt"/>
              </a:defRPr>
            </a:lvl2pPr>
            <a:lvl3pPr>
              <a:defRPr sz="2200">
                <a:latin typeface="+mn-lt"/>
              </a:defRPr>
            </a:lvl3pPr>
            <a:lvl4pPr>
              <a:defRPr sz="2200">
                <a:latin typeface="+mn-lt"/>
              </a:defRPr>
            </a:lvl4pPr>
            <a:lvl5pPr>
              <a:defRPr sz="22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E8246997-BB09-4BD7-B539-06C86CD08534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556250" y="4999038"/>
            <a:ext cx="1524000" cy="914400"/>
          </a:xfrm>
        </p:spPr>
        <p:txBody>
          <a:bodyPr>
            <a:noAutofit/>
          </a:bodyPr>
          <a:lstStyle>
            <a:lvl1pPr>
              <a:defRPr sz="2200">
                <a:latin typeface="+mn-lt"/>
              </a:defRPr>
            </a:lvl1pPr>
            <a:lvl2pPr>
              <a:defRPr sz="2200">
                <a:latin typeface="+mn-lt"/>
              </a:defRPr>
            </a:lvl2pPr>
            <a:lvl3pPr>
              <a:defRPr sz="2200">
                <a:latin typeface="+mn-lt"/>
              </a:defRPr>
            </a:lvl3pPr>
            <a:lvl4pPr>
              <a:defRPr sz="2200">
                <a:latin typeface="+mn-lt"/>
              </a:defRPr>
            </a:lvl4pPr>
            <a:lvl5pPr>
              <a:defRPr sz="22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ADEEC375-ADFB-498C-AD8D-6F2C88924747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7391400" y="1646238"/>
            <a:ext cx="1371600" cy="838200"/>
          </a:xfrm>
        </p:spPr>
        <p:txBody>
          <a:bodyPr>
            <a:noAutofit/>
          </a:bodyPr>
          <a:lstStyle>
            <a:lvl1pPr>
              <a:defRPr sz="2200">
                <a:latin typeface="+mn-lt"/>
              </a:defRPr>
            </a:lvl1pPr>
            <a:lvl2pPr>
              <a:defRPr sz="2200">
                <a:latin typeface="+mn-lt"/>
              </a:defRPr>
            </a:lvl2pPr>
            <a:lvl3pPr>
              <a:defRPr sz="2200">
                <a:latin typeface="+mn-lt"/>
              </a:defRPr>
            </a:lvl3pPr>
            <a:lvl4pPr>
              <a:defRPr sz="2200">
                <a:latin typeface="+mn-lt"/>
              </a:defRPr>
            </a:lvl4pPr>
            <a:lvl5pPr>
              <a:defRPr sz="22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D82338FD-6514-4162-B782-2E662826F8FA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7391400" y="2865438"/>
            <a:ext cx="1371600" cy="1036638"/>
          </a:xfrm>
        </p:spPr>
        <p:txBody>
          <a:bodyPr>
            <a:noAutofit/>
          </a:bodyPr>
          <a:lstStyle>
            <a:lvl1pPr>
              <a:defRPr sz="2200">
                <a:latin typeface="+mn-lt"/>
              </a:defRPr>
            </a:lvl1pPr>
            <a:lvl2pPr>
              <a:defRPr sz="2200">
                <a:latin typeface="+mn-lt"/>
              </a:defRPr>
            </a:lvl2pPr>
            <a:lvl3pPr>
              <a:defRPr sz="2200">
                <a:latin typeface="+mn-lt"/>
              </a:defRPr>
            </a:lvl3pPr>
            <a:lvl4pPr>
              <a:defRPr sz="2200">
                <a:latin typeface="+mn-lt"/>
              </a:defRPr>
            </a:lvl4pPr>
            <a:lvl5pPr>
              <a:defRPr sz="22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1481182C-BD96-430B-A20F-98164EACDDDC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7391400" y="4038600"/>
            <a:ext cx="1524000" cy="685800"/>
          </a:xfrm>
        </p:spPr>
        <p:txBody>
          <a:bodyPr>
            <a:noAutofit/>
          </a:bodyPr>
          <a:lstStyle>
            <a:lvl1pPr>
              <a:defRPr sz="2200">
                <a:latin typeface="+mn-lt"/>
              </a:defRPr>
            </a:lvl1pPr>
            <a:lvl2pPr>
              <a:defRPr sz="2200">
                <a:latin typeface="+mn-lt"/>
              </a:defRPr>
            </a:lvl2pPr>
            <a:lvl3pPr>
              <a:defRPr sz="2200">
                <a:latin typeface="+mn-lt"/>
              </a:defRPr>
            </a:lvl3pPr>
            <a:lvl4pPr>
              <a:defRPr sz="2200">
                <a:latin typeface="+mn-lt"/>
              </a:defRPr>
            </a:lvl4pPr>
            <a:lvl5pPr>
              <a:defRPr sz="22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A12D13B7-EAFF-4417-8AAA-F1492887D2B2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7391400" y="4953000"/>
            <a:ext cx="1524000" cy="914400"/>
          </a:xfrm>
        </p:spPr>
        <p:txBody>
          <a:bodyPr>
            <a:noAutofit/>
          </a:bodyPr>
          <a:lstStyle>
            <a:lvl1pPr>
              <a:defRPr sz="2200">
                <a:latin typeface="+mn-lt"/>
              </a:defRPr>
            </a:lvl1pPr>
            <a:lvl2pPr>
              <a:defRPr sz="2200">
                <a:latin typeface="+mn-lt"/>
              </a:defRPr>
            </a:lvl2pPr>
            <a:lvl3pPr>
              <a:defRPr sz="2200">
                <a:latin typeface="+mn-lt"/>
              </a:defRPr>
            </a:lvl3pPr>
            <a:lvl4pPr>
              <a:defRPr sz="2200">
                <a:latin typeface="+mn-lt"/>
              </a:defRPr>
            </a:lvl4pPr>
            <a:lvl5pPr>
              <a:defRPr sz="22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7288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761998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438400"/>
            <a:ext cx="8229600" cy="609600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200400"/>
            <a:ext cx="82296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D34695-3950-4749-B09E-FC79A2C3295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343400"/>
            <a:ext cx="8229600" cy="914399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5334000"/>
            <a:ext cx="8229600" cy="609600"/>
          </a:xfrm>
        </p:spPr>
        <p:txBody>
          <a:bodyPr/>
          <a:lstStyle>
            <a:lvl1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1pPr>
            <a:lvl2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2pPr>
            <a:lvl3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3pPr>
            <a:lvl4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4pPr>
            <a:lvl5pPr>
              <a:spcBef>
                <a:spcPts val="500"/>
              </a:spcBef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5004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14399"/>
          </a:xfrm>
        </p:spPr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  <a:lvl2pPr>
              <a:defRPr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 rot="5400000">
            <a:off x="4229100" y="1790700"/>
            <a:ext cx="685800" cy="914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9F7FE"/>
                </a:solidFill>
                <a:latin typeface="Helvetica" pitchFamily="34" charset="0"/>
              </a:rPr>
              <a:t>	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BUSINESS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STATISTICS: COMMUNICATING WITH NUMBERS, 4e 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Jaggia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,</a:t>
            </a:r>
            <a:r>
              <a:rPr lang="en-US" sz="1200" baseline="0" dirty="0">
                <a:solidFill>
                  <a:schemeClr val="bg1"/>
                </a:solidFill>
                <a:latin typeface="+mn-lt"/>
              </a:rPr>
              <a:t> Kelly</a:t>
            </a:r>
            <a:endParaRPr lang="en-US" sz="1200" b="1" i="0" kern="1200" dirty="0">
              <a:solidFill>
                <a:schemeClr val="bg1"/>
              </a:solidFill>
              <a:latin typeface="+mn-lt"/>
              <a:ea typeface="ＭＳ Ｐゴシック"/>
              <a:cs typeface="ＭＳ Ｐゴシック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+mn-lt"/>
              </a:rPr>
              <a:t>© McGraw Hill</a:t>
            </a:r>
            <a:r>
              <a:rPr lang="en-US" sz="1200" b="0" i="0" kern="1200" dirty="0">
                <a:solidFill>
                  <a:schemeClr val="bg1"/>
                </a:solidFill>
                <a:latin typeface="+mn-lt"/>
                <a:ea typeface="ＭＳ Ｐゴシック"/>
                <a:cs typeface="Helvetica"/>
              </a:rPr>
              <a:t>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6" name="Rectangle 21"/>
          <p:cNvSpPr>
            <a:spLocks noChangeArrowheads="1"/>
          </p:cNvSpPr>
          <p:nvPr userDrawn="1"/>
        </p:nvSpPr>
        <p:spPr bwMode="auto">
          <a:xfrm>
            <a:off x="7734300" y="5943600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solidFill>
                  <a:srgbClr val="FFFFFF"/>
                </a:solidFill>
                <a:latin typeface="Helvetica"/>
                <a:cs typeface="Helvetica"/>
              </a:rPr>
              <a:t>7-</a:t>
            </a:r>
            <a:fld id="{3B23F10E-B9DB-4030-83AA-1C45FF54A19F}" type="slidenum">
              <a:rPr lang="en-US" sz="1000" smtClean="0">
                <a:solidFill>
                  <a:srgbClr val="FFFFFF"/>
                </a:solidFill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7EDC90-0FC9-477E-9C64-5ABD7ACDA1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352801"/>
            <a:ext cx="8229600" cy="914399"/>
          </a:xfrm>
        </p:spPr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  <a:lvl2pPr>
              <a:defRPr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A32148-4D56-4A15-876E-6CC486B13E7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800600"/>
            <a:ext cx="8229600" cy="914399"/>
          </a:xfrm>
        </p:spPr>
        <p:txBody>
          <a:bodyPr/>
          <a:lstStyle>
            <a:lvl1pPr>
              <a:defRPr baseline="0">
                <a:latin typeface="Calibri" panose="020F0502020204030204" pitchFamily="34" charset="0"/>
              </a:defRPr>
            </a:lvl1pPr>
            <a:lvl2pPr>
              <a:defRPr baseline="0">
                <a:latin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1524000" y="5791200"/>
            <a:ext cx="5638800" cy="2286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dirty="0"/>
              <a:t>Access the text alternative for slide images.</a:t>
            </a:r>
          </a:p>
        </p:txBody>
      </p:sp>
    </p:spTree>
    <p:extLst>
      <p:ext uri="{BB962C8B-B14F-4D97-AF65-F5344CB8AC3E}">
        <p14:creationId xmlns:p14="http://schemas.microsoft.com/office/powerpoint/2010/main" val="3779026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»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AE25B61-33BC-4BBC-A97B-742A6A1FBF12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7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r>
              <a:rPr lang="en-US" sz="1000" dirty="0">
                <a:latin typeface="Helvetica"/>
                <a:cs typeface="Helvetica"/>
              </a:rPr>
              <a:t>7-</a:t>
            </a:r>
            <a:fld id="{6C8002A7-30CA-4089-9E17-8C4E1B81BF6C}" type="slidenum">
              <a:rPr lang="en-US" sz="1000">
                <a:latin typeface="Helvetica"/>
                <a:cs typeface="Helvetica"/>
              </a:rPr>
              <a:pPr algn="r">
                <a:defRPr/>
              </a:pPr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2743200" y="622929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/>
                <a:ea typeface="ＭＳ Ｐゴシック"/>
                <a:cs typeface="Helvetica"/>
              </a:rPr>
              <a:t>Copyright ©2022 McGraw-Hill Education. All rights reserved. No reproduction or distribution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872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62" r:id="rId3"/>
    <p:sldLayoutId id="2147483758" r:id="rId4"/>
    <p:sldLayoutId id="2147483759" r:id="rId5"/>
    <p:sldLayoutId id="2147483763" r:id="rId6"/>
    <p:sldLayoutId id="2147483764" r:id="rId7"/>
    <p:sldLayoutId id="2147483761" r:id="rId8"/>
    <p:sldLayoutId id="2147483760" r:id="rId9"/>
    <p:sldLayoutId id="2147483765" r:id="rId10"/>
    <p:sldLayoutId id="2147483755" r:id="rId11"/>
    <p:sldLayoutId id="2147483745" r:id="rId12"/>
    <p:sldLayoutId id="2147483746" r:id="rId13"/>
    <p:sldLayoutId id="2147483747" r:id="rId14"/>
    <p:sldLayoutId id="2147483749" r:id="rId15"/>
    <p:sldLayoutId id="2147483748" r:id="rId16"/>
    <p:sldLayoutId id="2147483750" r:id="rId17"/>
    <p:sldLayoutId id="2147483751" r:id="rId18"/>
    <p:sldLayoutId id="2147483752" r:id="rId19"/>
    <p:sldLayoutId id="2147483753" r:id="rId20"/>
    <p:sldLayoutId id="2147483756" r:id="rId21"/>
    <p:sldLayoutId id="2147483757" r:id="rId22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1F4984"/>
          </a:solidFill>
          <a:latin typeface="Helvetica" pitchFamily="34" charset="0"/>
          <a:ea typeface="+mj-ea"/>
          <a:cs typeface="+mj-cs"/>
        </a:defRPr>
      </a:lvl1pPr>
    </p:titleStyle>
    <p:bodyStyle>
      <a:lvl1pPr marL="342900" marR="0" indent="-3429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3200" kern="1200">
          <a:solidFill>
            <a:schemeClr val="tx1"/>
          </a:solidFill>
          <a:latin typeface="Helvetica" pitchFamily="34" charset="0"/>
          <a:ea typeface="+mn-ea"/>
          <a:cs typeface="+mn-cs"/>
        </a:defRPr>
      </a:lvl1pPr>
      <a:lvl2pPr marL="742950" marR="0" indent="-28575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–"/>
        <a:tabLst/>
        <a:defRPr sz="2800" kern="1200">
          <a:solidFill>
            <a:schemeClr val="tx1"/>
          </a:solidFill>
          <a:latin typeface="Helvetica" pitchFamily="34" charset="0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Helvetica" pitchFamily="34" charset="0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–"/>
        <a:tabLst/>
        <a:defRPr sz="2000" kern="1200">
          <a:solidFill>
            <a:schemeClr val="tx1"/>
          </a:solidFill>
          <a:latin typeface="Helvetica" pitchFamily="34" charset="0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»"/>
        <a:tabLst/>
        <a:defRPr sz="2000" kern="1200">
          <a:solidFill>
            <a:schemeClr val="tx1"/>
          </a:solidFill>
          <a:latin typeface="Helvetic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55177" y="6449287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altLang="en-US" dirty="0"/>
              <a:t>Statistics and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60691DE-486E-4A32-88AD-38CD65707634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7" name="Rectangle 21"/>
          <p:cNvSpPr>
            <a:spLocks noChangeArrowheads="1"/>
          </p:cNvSpPr>
          <p:nvPr userDrawn="1"/>
        </p:nvSpPr>
        <p:spPr bwMode="auto">
          <a:xfrm>
            <a:off x="6934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r>
              <a:rPr lang="en-US" sz="1000" dirty="0">
                <a:latin typeface="Helvetica"/>
                <a:cs typeface="Helvetica"/>
              </a:rPr>
              <a:t>2-</a:t>
            </a:r>
            <a:fld id="{66E91E4A-1E28-44FA-BCE4-676641C8B2B1}" type="slidenum">
              <a:rPr lang="en-US" sz="1000">
                <a:latin typeface="Helvetica"/>
                <a:cs typeface="Helvetica"/>
              </a:rPr>
              <a:pPr algn="r"/>
              <a:t>‹#›</a:t>
            </a:fld>
            <a:endParaRPr lang="en-US" sz="1000" dirty="0">
              <a:latin typeface="Helvetica"/>
              <a:cs typeface="Helvetica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2743200" y="622929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0" i="0" kern="1200" dirty="0">
                <a:solidFill>
                  <a:schemeClr val="tx1"/>
                </a:solidFill>
                <a:latin typeface="Helvetica"/>
                <a:ea typeface="ＭＳ Ｐゴシック"/>
                <a:cs typeface="Helvetica"/>
              </a:rPr>
              <a:t>Copyright ©2022 McGraw-Hill Education. All rights reserved. No reproduction or distribution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3141126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6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13" Type="http://schemas.openxmlformats.org/officeDocument/2006/relationships/oleObject" Target="../embeddings/oleObject11.bin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12" Type="http://schemas.openxmlformats.org/officeDocument/2006/relationships/image" Target="../media/image13.w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7.bin"/><Relationship Id="rId10" Type="http://schemas.openxmlformats.org/officeDocument/2006/relationships/image" Target="../media/image12.wmf"/><Relationship Id="rId4" Type="http://schemas.openxmlformats.org/officeDocument/2006/relationships/image" Target="../media/image9.wmf"/><Relationship Id="rId9" Type="http://schemas.openxmlformats.org/officeDocument/2006/relationships/oleObject" Target="../embeddings/oleObject9.bin"/><Relationship Id="rId14" Type="http://schemas.openxmlformats.org/officeDocument/2006/relationships/image" Target="../media/image14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5.w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wmf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12" Type="http://schemas.openxmlformats.org/officeDocument/2006/relationships/image" Target="../media/image21.w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8.wmf"/><Relationship Id="rId11" Type="http://schemas.openxmlformats.org/officeDocument/2006/relationships/oleObject" Target="../embeddings/oleObject18.bin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20.wmf"/><Relationship Id="rId4" Type="http://schemas.openxmlformats.org/officeDocument/2006/relationships/image" Target="../media/image17.wmf"/><Relationship Id="rId9" Type="http://schemas.openxmlformats.org/officeDocument/2006/relationships/oleObject" Target="../embeddings/oleObject17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wmf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3.w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2.wmf"/><Relationship Id="rId9" Type="http://schemas.openxmlformats.org/officeDocument/2006/relationships/image" Target="../media/image25.tif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3" Type="http://schemas.openxmlformats.org/officeDocument/2006/relationships/oleObject" Target="../embeddings/oleObject22.bin"/><Relationship Id="rId7" Type="http://schemas.openxmlformats.org/officeDocument/2006/relationships/oleObject" Target="../embeddings/oleObject24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23.bin"/><Relationship Id="rId4" Type="http://schemas.openxmlformats.org/officeDocument/2006/relationships/image" Target="../media/image26.w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2.wmf"/><Relationship Id="rId5" Type="http://schemas.openxmlformats.org/officeDocument/2006/relationships/oleObject" Target="../embeddings/oleObject26.bin"/><Relationship Id="rId4" Type="http://schemas.openxmlformats.org/officeDocument/2006/relationships/image" Target="../media/image31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wmf"/><Relationship Id="rId3" Type="http://schemas.openxmlformats.org/officeDocument/2006/relationships/oleObject" Target="../embeddings/oleObject27.bin"/><Relationship Id="rId7" Type="http://schemas.openxmlformats.org/officeDocument/2006/relationships/oleObject" Target="../embeddings/oleObject29.bin"/><Relationship Id="rId12" Type="http://schemas.openxmlformats.org/officeDocument/2006/relationships/image" Target="../media/image38.w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5.wmf"/><Relationship Id="rId11" Type="http://schemas.openxmlformats.org/officeDocument/2006/relationships/oleObject" Target="../embeddings/oleObject31.bin"/><Relationship Id="rId5" Type="http://schemas.openxmlformats.org/officeDocument/2006/relationships/oleObject" Target="../embeddings/oleObject28.bin"/><Relationship Id="rId10" Type="http://schemas.openxmlformats.org/officeDocument/2006/relationships/image" Target="../media/image37.wmf"/><Relationship Id="rId4" Type="http://schemas.openxmlformats.org/officeDocument/2006/relationships/image" Target="../media/image34.wmf"/><Relationship Id="rId9" Type="http://schemas.openxmlformats.org/officeDocument/2006/relationships/oleObject" Target="../embeddings/oleObject30.bin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wmf"/><Relationship Id="rId3" Type="http://schemas.openxmlformats.org/officeDocument/2006/relationships/oleObject" Target="../embeddings/oleObject32.bin"/><Relationship Id="rId7" Type="http://schemas.openxmlformats.org/officeDocument/2006/relationships/oleObject" Target="../embeddings/oleObject34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40.wmf"/><Relationship Id="rId5" Type="http://schemas.openxmlformats.org/officeDocument/2006/relationships/oleObject" Target="../embeddings/oleObject33.bin"/><Relationship Id="rId10" Type="http://schemas.openxmlformats.org/officeDocument/2006/relationships/image" Target="../media/image42.wmf"/><Relationship Id="rId4" Type="http://schemas.openxmlformats.org/officeDocument/2006/relationships/image" Target="../media/image39.wmf"/><Relationship Id="rId9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wmf"/><Relationship Id="rId3" Type="http://schemas.openxmlformats.org/officeDocument/2006/relationships/oleObject" Target="../embeddings/oleObject36.bin"/><Relationship Id="rId7" Type="http://schemas.openxmlformats.org/officeDocument/2006/relationships/oleObject" Target="../embeddings/oleObject38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44.wmf"/><Relationship Id="rId5" Type="http://schemas.openxmlformats.org/officeDocument/2006/relationships/oleObject" Target="../embeddings/oleObject37.bin"/><Relationship Id="rId10" Type="http://schemas.openxmlformats.org/officeDocument/2006/relationships/image" Target="../media/image46.wmf"/><Relationship Id="rId4" Type="http://schemas.openxmlformats.org/officeDocument/2006/relationships/image" Target="../media/image43.wmf"/><Relationship Id="rId9" Type="http://schemas.openxmlformats.org/officeDocument/2006/relationships/oleObject" Target="../embeddings/oleObject39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wmf"/><Relationship Id="rId3" Type="http://schemas.openxmlformats.org/officeDocument/2006/relationships/image" Target="../media/image49.png"/><Relationship Id="rId7" Type="http://schemas.openxmlformats.org/officeDocument/2006/relationships/oleObject" Target="../embeddings/oleObject41.bin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50.png"/><Relationship Id="rId5" Type="http://schemas.openxmlformats.org/officeDocument/2006/relationships/image" Target="../media/image47.wmf"/><Relationship Id="rId4" Type="http://schemas.openxmlformats.org/officeDocument/2006/relationships/oleObject" Target="../embeddings/oleObject40.bin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7" Type="http://schemas.openxmlformats.org/officeDocument/2006/relationships/image" Target="../media/image53.tif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52.wmf"/><Relationship Id="rId5" Type="http://schemas.openxmlformats.org/officeDocument/2006/relationships/oleObject" Target="../embeddings/oleObject43.bin"/><Relationship Id="rId4" Type="http://schemas.openxmlformats.org/officeDocument/2006/relationships/image" Target="../media/image51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7" Type="http://schemas.openxmlformats.org/officeDocument/2006/relationships/image" Target="../media/image56.tif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55.wmf"/><Relationship Id="rId5" Type="http://schemas.openxmlformats.org/officeDocument/2006/relationships/oleObject" Target="../embeddings/oleObject45.bin"/><Relationship Id="rId4" Type="http://schemas.openxmlformats.org/officeDocument/2006/relationships/image" Target="../media/image54.w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58.wmf"/><Relationship Id="rId5" Type="http://schemas.openxmlformats.org/officeDocument/2006/relationships/oleObject" Target="../embeddings/oleObject47.bin"/><Relationship Id="rId4" Type="http://schemas.openxmlformats.org/officeDocument/2006/relationships/image" Target="../media/image57.w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wmf"/><Relationship Id="rId3" Type="http://schemas.openxmlformats.org/officeDocument/2006/relationships/oleObject" Target="../embeddings/oleObject48.bin"/><Relationship Id="rId7" Type="http://schemas.openxmlformats.org/officeDocument/2006/relationships/oleObject" Target="../embeddings/oleObject50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60.wmf"/><Relationship Id="rId5" Type="http://schemas.openxmlformats.org/officeDocument/2006/relationships/oleObject" Target="../embeddings/oleObject49.bin"/><Relationship Id="rId4" Type="http://schemas.openxmlformats.org/officeDocument/2006/relationships/image" Target="../media/image59.w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wmf"/><Relationship Id="rId3" Type="http://schemas.openxmlformats.org/officeDocument/2006/relationships/oleObject" Target="../embeddings/oleObject51.bin"/><Relationship Id="rId7" Type="http://schemas.openxmlformats.org/officeDocument/2006/relationships/oleObject" Target="../embeddings/oleObject53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63.wmf"/><Relationship Id="rId5" Type="http://schemas.openxmlformats.org/officeDocument/2006/relationships/oleObject" Target="../embeddings/oleObject52.bin"/><Relationship Id="rId10" Type="http://schemas.openxmlformats.org/officeDocument/2006/relationships/image" Target="../media/image65.wmf"/><Relationship Id="rId4" Type="http://schemas.openxmlformats.org/officeDocument/2006/relationships/image" Target="../media/image62.wmf"/><Relationship Id="rId9" Type="http://schemas.openxmlformats.org/officeDocument/2006/relationships/oleObject" Target="../embeddings/oleObject54.bin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67.w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66.w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68.w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wmf"/><Relationship Id="rId13" Type="http://schemas.openxmlformats.org/officeDocument/2006/relationships/oleObject" Target="../embeddings/oleObject63.bin"/><Relationship Id="rId3" Type="http://schemas.openxmlformats.org/officeDocument/2006/relationships/oleObject" Target="../embeddings/oleObject58.bin"/><Relationship Id="rId7" Type="http://schemas.openxmlformats.org/officeDocument/2006/relationships/oleObject" Target="../embeddings/oleObject60.bin"/><Relationship Id="rId12" Type="http://schemas.openxmlformats.org/officeDocument/2006/relationships/image" Target="../media/image73.wmf"/><Relationship Id="rId2" Type="http://schemas.openxmlformats.org/officeDocument/2006/relationships/slideLayout" Target="../slideLayouts/slideLayout10.xml"/><Relationship Id="rId16" Type="http://schemas.openxmlformats.org/officeDocument/2006/relationships/image" Target="../media/image75.wmf"/><Relationship Id="rId1" Type="http://schemas.openxmlformats.org/officeDocument/2006/relationships/vmlDrawing" Target="../drawings/vmlDrawing20.vml"/><Relationship Id="rId6" Type="http://schemas.openxmlformats.org/officeDocument/2006/relationships/image" Target="../media/image70.wmf"/><Relationship Id="rId11" Type="http://schemas.openxmlformats.org/officeDocument/2006/relationships/oleObject" Target="../embeddings/oleObject62.bin"/><Relationship Id="rId5" Type="http://schemas.openxmlformats.org/officeDocument/2006/relationships/oleObject" Target="../embeddings/oleObject59.bin"/><Relationship Id="rId15" Type="http://schemas.openxmlformats.org/officeDocument/2006/relationships/oleObject" Target="../embeddings/oleObject64.bin"/><Relationship Id="rId10" Type="http://schemas.openxmlformats.org/officeDocument/2006/relationships/image" Target="../media/image72.wmf"/><Relationship Id="rId4" Type="http://schemas.openxmlformats.org/officeDocument/2006/relationships/image" Target="../media/image69.wmf"/><Relationship Id="rId9" Type="http://schemas.openxmlformats.org/officeDocument/2006/relationships/oleObject" Target="../embeddings/oleObject61.bin"/><Relationship Id="rId14" Type="http://schemas.openxmlformats.org/officeDocument/2006/relationships/image" Target="../media/image74.w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slide" Target="slide47.xml"/><Relationship Id="rId3" Type="http://schemas.openxmlformats.org/officeDocument/2006/relationships/oleObject" Target="../embeddings/oleObject65.bin"/><Relationship Id="rId7" Type="http://schemas.openxmlformats.org/officeDocument/2006/relationships/image" Target="../media/image78.tif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77.w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76.w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wmf"/><Relationship Id="rId13" Type="http://schemas.openxmlformats.org/officeDocument/2006/relationships/oleObject" Target="../embeddings/oleObject72.bin"/><Relationship Id="rId18" Type="http://schemas.openxmlformats.org/officeDocument/2006/relationships/image" Target="../media/image86.wmf"/><Relationship Id="rId3" Type="http://schemas.openxmlformats.org/officeDocument/2006/relationships/oleObject" Target="../embeddings/oleObject67.bin"/><Relationship Id="rId7" Type="http://schemas.openxmlformats.org/officeDocument/2006/relationships/oleObject" Target="../embeddings/oleObject69.bin"/><Relationship Id="rId12" Type="http://schemas.openxmlformats.org/officeDocument/2006/relationships/image" Target="../media/image83.wmf"/><Relationship Id="rId17" Type="http://schemas.openxmlformats.org/officeDocument/2006/relationships/oleObject" Target="../embeddings/oleObject74.bin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85.wmf"/><Relationship Id="rId1" Type="http://schemas.openxmlformats.org/officeDocument/2006/relationships/vmlDrawing" Target="../drawings/vmlDrawing22.vml"/><Relationship Id="rId6" Type="http://schemas.openxmlformats.org/officeDocument/2006/relationships/image" Target="../media/image80.wmf"/><Relationship Id="rId11" Type="http://schemas.openxmlformats.org/officeDocument/2006/relationships/oleObject" Target="../embeddings/oleObject71.bin"/><Relationship Id="rId5" Type="http://schemas.openxmlformats.org/officeDocument/2006/relationships/oleObject" Target="../embeddings/oleObject68.bin"/><Relationship Id="rId15" Type="http://schemas.openxmlformats.org/officeDocument/2006/relationships/oleObject" Target="../embeddings/oleObject73.bin"/><Relationship Id="rId10" Type="http://schemas.openxmlformats.org/officeDocument/2006/relationships/image" Target="../media/image82.wmf"/><Relationship Id="rId4" Type="http://schemas.openxmlformats.org/officeDocument/2006/relationships/image" Target="../media/image79.wmf"/><Relationship Id="rId9" Type="http://schemas.openxmlformats.org/officeDocument/2006/relationships/oleObject" Target="../embeddings/oleObject70.bin"/><Relationship Id="rId14" Type="http://schemas.openxmlformats.org/officeDocument/2006/relationships/image" Target="../media/image84.w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5.bin"/><Relationship Id="rId7" Type="http://schemas.openxmlformats.org/officeDocument/2006/relationships/image" Target="../media/image89.tif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88.wmf"/><Relationship Id="rId5" Type="http://schemas.openxmlformats.org/officeDocument/2006/relationships/oleObject" Target="../embeddings/oleObject76.bin"/><Relationship Id="rId4" Type="http://schemas.openxmlformats.org/officeDocument/2006/relationships/image" Target="../media/image87.w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91.png"/><Relationship Id="rId4" Type="http://schemas.openxmlformats.org/officeDocument/2006/relationships/image" Target="../media/image90.w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" Target="slide40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D50D9-9633-4CF2-B896-57023971E6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6600" y="762000"/>
            <a:ext cx="5260975" cy="2312988"/>
          </a:xfrm>
        </p:spPr>
        <p:txBody>
          <a:bodyPr>
            <a:normAutofit fontScale="90000"/>
          </a:bodyPr>
          <a:lstStyle/>
          <a:p>
            <a:r>
              <a:rPr lang="en-US" sz="9600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7</a:t>
            </a:r>
            <a:br>
              <a:rPr lang="en-US" sz="9600" noProof="0" dirty="0">
                <a:solidFill>
                  <a:srgbClr val="009C9E"/>
                </a:solidFill>
                <a:latin typeface="+mn-lt"/>
              </a:rPr>
            </a:br>
            <a:r>
              <a:rPr lang="en-US" dirty="0">
                <a:latin typeface="+mn-lt"/>
              </a:rPr>
              <a:t>Sampling and Sampling Distributions</a:t>
            </a:r>
            <a:endParaRPr lang="en-US" noProof="0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58D616-0E7C-4917-A258-F706FE6A05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73424" y="3657600"/>
            <a:ext cx="5260976" cy="990600"/>
          </a:xfrm>
        </p:spPr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en-US" noProof="0" dirty="0">
                <a:solidFill>
                  <a:srgbClr val="1F4984"/>
                </a:solidFill>
                <a:latin typeface="+mn-lt"/>
              </a:rPr>
              <a:t>Business Statistics:</a:t>
            </a:r>
          </a:p>
          <a:p>
            <a:pPr algn="ctr">
              <a:spcBef>
                <a:spcPts val="0"/>
              </a:spcBef>
            </a:pPr>
            <a:r>
              <a:rPr lang="en-US" noProof="0" dirty="0">
                <a:solidFill>
                  <a:srgbClr val="1F4984"/>
                </a:solidFill>
                <a:latin typeface="+mn-lt"/>
              </a:rPr>
              <a:t>Communicating with Numbers, 4e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3B385C-6C0A-4A31-9C9E-378A8E1C86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971800" y="4876800"/>
            <a:ext cx="5715000" cy="457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noProof="0" dirty="0">
                <a:latin typeface="+mn-lt"/>
              </a:rPr>
              <a:t>By Sanjiv </a:t>
            </a:r>
            <a:r>
              <a:rPr lang="en-US" sz="2200" noProof="0" dirty="0" err="1">
                <a:latin typeface="+mn-lt"/>
              </a:rPr>
              <a:t>Jaggia</a:t>
            </a:r>
            <a:r>
              <a:rPr lang="en-US" sz="2200" noProof="0" dirty="0">
                <a:latin typeface="+mn-lt"/>
              </a:rPr>
              <a:t> and Alison Kelly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6F3DEC-092C-4F42-81C7-9D767079F7F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25000" lnSpcReduction="2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dirty="0">
                <a:latin typeface="+mn-lt"/>
              </a:rPr>
              <a:t>Copyright 2022 © McGraw Hill LLC. All rights reserved. No reproduction or distribution without the prior written consent of McGraw Hill LLC.</a:t>
            </a:r>
            <a:endParaRPr lang="en-US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5783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B31CB-BA50-41FC-9767-D60B573C3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3</a:t>
            </a:r>
            <a:endParaRPr lang="en-IN" sz="1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2294D-9041-4929-955F-E7C780E33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600201"/>
            <a:ext cx="4969238" cy="408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sampling distribution of the sample mean</a:t>
            </a:r>
            <a:endParaRPr lang="en-IN" sz="20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953DC48-B729-4A67-9311-0DF32EF0B1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1286052"/>
              </p:ext>
            </p:extLst>
          </p:nvPr>
        </p:nvGraphicFramePr>
        <p:xfrm>
          <a:off x="5455170" y="1671820"/>
          <a:ext cx="2540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" name="Equation" r:id="rId3" imgW="253800" imgH="279360" progId="Equation.DSMT4">
                  <p:embed/>
                </p:oleObj>
              </mc:Choice>
              <mc:Fallback>
                <p:oleObj name="Equation" r:id="rId3" imgW="25380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55170" y="1671820"/>
                        <a:ext cx="2540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A4817-AE70-4DF5-A044-115AF8C9F4A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771214" y="1602623"/>
            <a:ext cx="2833140" cy="403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is the probability</a:t>
            </a:r>
            <a:endParaRPr lang="en-IN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2E5C46-B2AC-4F56-8992-2FA29916174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199" y="1987420"/>
            <a:ext cx="8229599" cy="20154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distribution derived from all the means that come from all possible samples of a given size.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Consider a sample mean derived from </a:t>
            </a:r>
            <a:r>
              <a:rPr lang="en-US" sz="1800" i="1" dirty="0"/>
              <a:t>n</a:t>
            </a:r>
            <a:r>
              <a:rPr lang="en-US" sz="1800" dirty="0"/>
              <a:t> observations.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Another sample mean can be derived from a different sample of </a:t>
            </a:r>
            <a:r>
              <a:rPr lang="en-US" sz="1800" i="1" dirty="0"/>
              <a:t>n</a:t>
            </a:r>
            <a:r>
              <a:rPr lang="en-US" sz="1800" dirty="0"/>
              <a:t> observations.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Repeat the process a large number of times.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The frequency distribution of the sample means is the sampling distribution.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EDC51B-4A63-4A7B-9801-55BF73D9FAB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72190" y="4164767"/>
            <a:ext cx="8229598" cy="4147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Let </a:t>
            </a:r>
            <a:r>
              <a:rPr lang="en-US" sz="2000" i="1" dirty="0"/>
              <a:t>X</a:t>
            </a:r>
            <a:r>
              <a:rPr lang="en-US" sz="2000" dirty="0"/>
              <a:t> represent a certain characteristic of a population.</a:t>
            </a:r>
            <a:endParaRPr lang="en-IN" sz="20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72EEE0E-0F5D-44B0-AAD2-6BF90148741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668188"/>
            <a:ext cx="2106118" cy="361012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Population mean</a:t>
            </a:r>
            <a:endParaRPr lang="en-IN" sz="18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D8055309-3A17-4B41-B298-FF1F081F39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1175127"/>
              </p:ext>
            </p:extLst>
          </p:nvPr>
        </p:nvGraphicFramePr>
        <p:xfrm>
          <a:off x="2603500" y="4668838"/>
          <a:ext cx="29210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" name="Equation" r:id="rId5" imgW="2920680" imgH="330120" progId="Equation.DSMT4">
                  <p:embed/>
                </p:oleObj>
              </mc:Choice>
              <mc:Fallback>
                <p:oleObj name="Equation" r:id="rId5" imgW="292068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03500" y="4668838"/>
                        <a:ext cx="29210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6614160-A9DA-4A31-B1A8-99AAC7E8BCF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72190" y="5105400"/>
            <a:ext cx="2495862" cy="44096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Let the sample mean</a:t>
            </a:r>
            <a:endParaRPr lang="en-IN" sz="1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A2FEDE2-C2BB-4CA3-AEE0-C89AE12F31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9564365"/>
              </p:ext>
            </p:extLst>
          </p:nvPr>
        </p:nvGraphicFramePr>
        <p:xfrm>
          <a:off x="2962904" y="5139960"/>
          <a:ext cx="2413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4" name="Equation" r:id="rId7" imgW="241200" imgH="253800" progId="Equation.DSMT4">
                  <p:embed/>
                </p:oleObj>
              </mc:Choice>
              <mc:Fallback>
                <p:oleObj name="Equation" r:id="rId7" imgW="24120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62904" y="5139960"/>
                        <a:ext cx="2413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A80F065-E710-48EB-B925-16C42471227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246620" y="5105401"/>
            <a:ext cx="5425188" cy="440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be based on a random sample of </a:t>
            </a:r>
            <a:r>
              <a:rPr lang="en-US" sz="1800" i="1" dirty="0"/>
              <a:t>n</a:t>
            </a:r>
            <a:r>
              <a:rPr lang="en-US" sz="1800" dirty="0"/>
              <a:t> observations.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3950033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E1F6A-147D-4316-A184-650E056C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4</a:t>
            </a:r>
            <a:endParaRPr lang="en-IN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D0EA9A9-5FEE-4D76-B61E-D38B7E222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2743200" cy="4534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The expected value of</a:t>
            </a:r>
            <a:endParaRPr lang="en-IN" sz="2200" dirty="0"/>
          </a:p>
        </p:txBody>
      </p:sp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C755D8EF-0FAD-4BC2-80DD-5DED504A7E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0888293"/>
              </p:ext>
            </p:extLst>
          </p:nvPr>
        </p:nvGraphicFramePr>
        <p:xfrm>
          <a:off x="3156933" y="1664288"/>
          <a:ext cx="273895" cy="286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" name="Equation" r:id="rId3" imgW="279360" imgH="291960" progId="Equation.DSMT4">
                  <p:embed/>
                </p:oleObj>
              </mc:Choice>
              <mc:Fallback>
                <p:oleObj name="Equation" r:id="rId3" imgW="27936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6933" y="1664288"/>
                        <a:ext cx="273895" cy="286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D264D25-E64A-45D9-A996-05017332040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536430" y="1607363"/>
            <a:ext cx="5105400" cy="4836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is the same as the expected value of </a:t>
            </a:r>
            <a:r>
              <a:rPr lang="en-US" sz="2200" i="1" dirty="0"/>
              <a:t>X</a:t>
            </a:r>
            <a:r>
              <a:rPr lang="en-US" sz="2200" dirty="0"/>
              <a:t>.</a:t>
            </a:r>
            <a:endParaRPr lang="en-IN" sz="22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A08300C-4461-4793-9869-AD270E9307B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133601"/>
            <a:ext cx="517161" cy="399737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IN" sz="2000" dirty="0"/>
              <a:t> 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F74E7204-94B5-4A74-B119-FBB26026D1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7034322"/>
              </p:ext>
            </p:extLst>
          </p:nvPr>
        </p:nvGraphicFramePr>
        <p:xfrm>
          <a:off x="914400" y="2139950"/>
          <a:ext cx="1657350" cy="35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9" name="Equation" r:id="rId5" imgW="1904760" imgH="406080" progId="Equation.DSMT4">
                  <p:embed/>
                </p:oleObj>
              </mc:Choice>
              <mc:Fallback>
                <p:oleObj name="Equation" r:id="rId5" imgW="1904760" imgH="406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2139950"/>
                        <a:ext cx="1657350" cy="35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E9F82BC-39E0-4919-A60A-7CB2C8ED79F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2590801"/>
            <a:ext cx="8534400" cy="79621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The average of the sample means is the average of the population.</a:t>
            </a:r>
          </a:p>
          <a:p>
            <a:pPr marL="292608" indent="-292608">
              <a:lnSpc>
                <a:spcPct val="90000"/>
              </a:lnSpc>
            </a:pPr>
            <a:r>
              <a:rPr lang="en-US" sz="2000" dirty="0"/>
              <a:t>Unbiased: expected value of an estimator equals the population parameter.</a:t>
            </a:r>
            <a:endParaRPr lang="en-IN" sz="2000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1DBE0182-10ED-4882-B856-A2CEF3BF721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3571583"/>
            <a:ext cx="1981200" cy="4334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The variance of</a:t>
            </a:r>
            <a:endParaRPr lang="en-IN" sz="22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D226D725-3F94-441C-A58A-DD8716D46A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746031"/>
              </p:ext>
            </p:extLst>
          </p:nvPr>
        </p:nvGraphicFramePr>
        <p:xfrm>
          <a:off x="2470150" y="3417888"/>
          <a:ext cx="21336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0" name="Equation" r:id="rId7" imgW="2133360" imgH="711000" progId="Equation.DSMT4">
                  <p:embed/>
                </p:oleObj>
              </mc:Choice>
              <mc:Fallback>
                <p:oleObj name="Equation" r:id="rId7" imgW="213336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70150" y="3417888"/>
                        <a:ext cx="21336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0F722B8-6F5A-449E-869A-3DFFF2EAE7A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87181" y="4334069"/>
            <a:ext cx="427220" cy="362261"/>
          </a:xfrm>
        </p:spPr>
        <p:txBody>
          <a:bodyPr>
            <a:noAutofit/>
          </a:bodyPr>
          <a:lstStyle/>
          <a:p>
            <a:pPr marL="292608" indent="-292608"/>
            <a:r>
              <a:rPr lang="en-IN" sz="2000" dirty="0"/>
              <a:t> </a:t>
            </a:r>
          </a:p>
        </p:txBody>
      </p:sp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005383F5-E7E2-4436-817D-33A07AD7C9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191138"/>
              </p:ext>
            </p:extLst>
          </p:nvPr>
        </p:nvGraphicFramePr>
        <p:xfrm>
          <a:off x="868363" y="4332288"/>
          <a:ext cx="34163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" name="Equation" r:id="rId9" imgW="3416040" imgH="406080" progId="Equation.DSMT4">
                  <p:embed/>
                </p:oleObj>
              </mc:Choice>
              <mc:Fallback>
                <p:oleObj name="Equation" r:id="rId9" imgW="3416040" imgH="406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68363" y="4332288"/>
                        <a:ext cx="34163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227E7880-7976-4FB1-8E21-5B3D5009BB9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57200" y="4800600"/>
            <a:ext cx="8229600" cy="385997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Each sample will contain both high and low values that cancel on another.</a:t>
            </a:r>
            <a:endParaRPr lang="en-IN" sz="2000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BA72DA-1040-4EC2-A993-9454AF5385D3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57200" y="5422691"/>
            <a:ext cx="3185410" cy="378502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The standard deviation of</a:t>
            </a:r>
            <a:endParaRPr lang="en-IN" sz="20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BEE08AC4-F658-49F7-A513-755EE42C90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3332206"/>
              </p:ext>
            </p:extLst>
          </p:nvPr>
        </p:nvGraphicFramePr>
        <p:xfrm>
          <a:off x="3632200" y="5448090"/>
          <a:ext cx="2540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2" name="Equation" r:id="rId11" imgW="253800" imgH="279360" progId="Equation.DSMT4">
                  <p:embed/>
                </p:oleObj>
              </mc:Choice>
              <mc:Fallback>
                <p:oleObj name="Equation" r:id="rId11" imgW="25380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632200" y="5448090"/>
                        <a:ext cx="2540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54AF3B7-4B18-485A-8DB2-3CC6997433E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963650" y="5422691"/>
            <a:ext cx="2392180" cy="3785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is the standard error:</a:t>
            </a:r>
            <a:endParaRPr lang="en-IN" sz="20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5CAD3044-733E-4F39-9DF2-CD94B6E896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5240158"/>
              </p:ext>
            </p:extLst>
          </p:nvPr>
        </p:nvGraphicFramePr>
        <p:xfrm>
          <a:off x="6365875" y="5284788"/>
          <a:ext cx="13716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3" name="Equation" r:id="rId13" imgW="1371600" imgH="660240" progId="Equation.DSMT4">
                  <p:embed/>
                </p:oleObj>
              </mc:Choice>
              <mc:Fallback>
                <p:oleObj name="Equation" r:id="rId13" imgW="1371600" imgH="660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365875" y="5284788"/>
                        <a:ext cx="1371600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9523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0692-F223-432A-AD94-A4ADF18BE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5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6F0F7-7D70-47D3-AC05-0F57A8773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742605"/>
          </a:xfrm>
        </p:spPr>
        <p:txBody>
          <a:bodyPr>
            <a:norm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2000" dirty="0"/>
              <a:t>Example: size of a pizza is normally distributed with a mean of 16 inches and a standard deviation of 0.8 inch. The pizza chefs strive to make each pizza 16 inches but are not able to make them all 16 inches.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2000" dirty="0"/>
              <a:t>What are the expected value and standard error of the sample mean derived from a random sample of 2 pizzas?</a:t>
            </a:r>
            <a:endParaRPr lang="en-IN" sz="20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AEF3522-0CF2-43F9-979D-7BDDBD911A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5674047"/>
              </p:ext>
            </p:extLst>
          </p:nvPr>
        </p:nvGraphicFramePr>
        <p:xfrm>
          <a:off x="2928938" y="3397250"/>
          <a:ext cx="3422650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" name="Equation" r:id="rId3" imgW="3187440" imgH="596880" progId="Equation.DSMT4">
                  <p:embed/>
                </p:oleObj>
              </mc:Choice>
              <mc:Fallback>
                <p:oleObj name="Equation" r:id="rId3" imgW="3187440" imgH="5968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28938" y="3397250"/>
                        <a:ext cx="3422650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499FDA-2BA2-4F4B-A17A-86D235BBD2C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4114800"/>
            <a:ext cx="8229600" cy="754505"/>
          </a:xfrm>
        </p:spPr>
        <p:txBody>
          <a:bodyPr>
            <a:no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2000" dirty="0"/>
              <a:t>What are the expected value and standard error of the sample mean derived from a random sample of 4 pizzas?</a:t>
            </a:r>
            <a:endParaRPr lang="en-IN" sz="20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8ADBE0E-F2DB-4D10-B0A0-C4579E3AD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3042469"/>
              </p:ext>
            </p:extLst>
          </p:nvPr>
        </p:nvGraphicFramePr>
        <p:xfrm>
          <a:off x="2778125" y="5057775"/>
          <a:ext cx="3506788" cy="65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5" name="Equation" r:id="rId5" imgW="3187440" imgH="596880" progId="Equation.DSMT4">
                  <p:embed/>
                </p:oleObj>
              </mc:Choice>
              <mc:Fallback>
                <p:oleObj name="Equation" r:id="rId5" imgW="3187440" imgH="5968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78125" y="5057775"/>
                        <a:ext cx="3506788" cy="657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3879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0692-F223-432A-AD94-A4ADF18BE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6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6F0F7-7D70-47D3-AC05-0F57A8773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3200398"/>
          </a:xfrm>
        </p:spPr>
        <p:txBody>
          <a:bodyPr>
            <a:norm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2400" dirty="0"/>
              <a:t>Compare the expected value and the standard error of the sample mean with those of an individual pizza.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200" dirty="0"/>
              <a:t>The expected values are the same.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200" dirty="0"/>
              <a:t>The standard errors are lower; averaging reduces variability.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611243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19C35-FCF3-4E16-B527-7FD51E273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7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62744-6C5D-46C1-895B-D9264291D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5178490" cy="37850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Let </a:t>
            </a:r>
            <a:r>
              <a:rPr lang="en-US" sz="1800" i="1" dirty="0"/>
              <a:t>X</a:t>
            </a:r>
            <a:r>
              <a:rPr lang="en-US" sz="1800" dirty="0"/>
              <a:t> be normally distributed with expected value</a:t>
            </a:r>
            <a:endParaRPr lang="en-IN" sz="1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885F68AC-48E2-4161-A744-FB8A81A493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654632"/>
              </p:ext>
            </p:extLst>
          </p:nvPr>
        </p:nvGraphicFramePr>
        <p:xfrm>
          <a:off x="5635690" y="1675151"/>
          <a:ext cx="1905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2" name="Equation" r:id="rId3" imgW="190440" imgH="228600" progId="Equation.DSMT4">
                  <p:embed/>
                </p:oleObj>
              </mc:Choice>
              <mc:Fallback>
                <p:oleObj name="Equation" r:id="rId3" imgW="1904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35690" y="1675151"/>
                        <a:ext cx="1905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67280C-0206-4E5B-AABB-331B5ECDB55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867400" y="1570039"/>
            <a:ext cx="2380861" cy="408664"/>
          </a:xfrm>
        </p:spPr>
        <p:txBody>
          <a:bodyPr>
            <a:noAutofit/>
          </a:bodyPr>
          <a:lstStyle/>
          <a:p>
            <a:pPr marL="0" lvl="1" indent="0">
              <a:buNone/>
            </a:pPr>
            <a:r>
              <a:rPr lang="en-US" sz="1800" dirty="0"/>
              <a:t>and standard deviation</a:t>
            </a:r>
            <a:endParaRPr lang="en-IN" sz="18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0E67878-BE0D-4B10-8302-4639C0E221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2533865"/>
              </p:ext>
            </p:extLst>
          </p:nvPr>
        </p:nvGraphicFramePr>
        <p:xfrm>
          <a:off x="8251371" y="1685471"/>
          <a:ext cx="2286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3" name="Equation" r:id="rId5" imgW="228600" imgH="177480" progId="Equation.DSMT4">
                  <p:embed/>
                </p:oleObj>
              </mc:Choice>
              <mc:Fallback>
                <p:oleObj name="Equation" r:id="rId5" imgW="22860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51371" y="1685471"/>
                        <a:ext cx="2286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04A91D-A54B-4633-8B89-D76811BEB35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1" y="2057400"/>
            <a:ext cx="2528596" cy="410979"/>
          </a:xfrm>
        </p:spPr>
        <p:txBody>
          <a:bodyPr>
            <a:normAutofit/>
          </a:bodyPr>
          <a:lstStyle/>
          <a:p>
            <a:pPr marL="292608" indent="-292608"/>
            <a:r>
              <a:rPr lang="en-US" sz="1800" dirty="0"/>
              <a:t>For any sample size </a:t>
            </a:r>
            <a:r>
              <a:rPr lang="en-US" sz="1800" i="1" dirty="0"/>
              <a:t>n</a:t>
            </a:r>
            <a:r>
              <a:rPr lang="en-US" sz="1800" dirty="0"/>
              <a:t>,</a:t>
            </a:r>
            <a:endParaRPr lang="en-IN" sz="1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8B8A52E-7EF7-47C6-B9C7-86AB2DCBB0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4657326"/>
              </p:ext>
            </p:extLst>
          </p:nvPr>
        </p:nvGraphicFramePr>
        <p:xfrm>
          <a:off x="2998238" y="2124487"/>
          <a:ext cx="239279" cy="263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4" name="Equation" r:id="rId7" imgW="253800" imgH="279360" progId="Equation.DSMT4">
                  <p:embed/>
                </p:oleObj>
              </mc:Choice>
              <mc:Fallback>
                <p:oleObj name="Equation" r:id="rId7" imgW="25380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98238" y="2124487"/>
                        <a:ext cx="239279" cy="263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1581B1-9D77-4C84-840D-ED6C700EA9E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352800" y="2057401"/>
            <a:ext cx="5352740" cy="408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is also normally distributed with expected value</a:t>
            </a:r>
            <a:endParaRPr lang="en-IN" sz="1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7443FF5-81A9-475F-92CE-6FC7771715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0469742"/>
              </p:ext>
            </p:extLst>
          </p:nvPr>
        </p:nvGraphicFramePr>
        <p:xfrm>
          <a:off x="793750" y="2500313"/>
          <a:ext cx="2878138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5" name="Equation" r:id="rId9" imgW="2616120" imgH="330120" progId="Equation.DSMT4">
                  <p:embed/>
                </p:oleObj>
              </mc:Choice>
              <mc:Fallback>
                <p:oleObj name="Equation" r:id="rId9" imgW="261612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93750" y="2500313"/>
                        <a:ext cx="2878138" cy="36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607833-4833-49AD-8C79-F3F735C3241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2925353"/>
            <a:ext cx="3750906" cy="380432"/>
          </a:xfrm>
        </p:spPr>
        <p:txBody>
          <a:bodyPr>
            <a:normAutofit/>
          </a:bodyPr>
          <a:lstStyle/>
          <a:p>
            <a:pPr marL="292608" indent="-292608"/>
            <a:r>
              <a:rPr lang="en-US" sz="1800" dirty="0"/>
              <a:t>Any value can be transformed into</a:t>
            </a:r>
            <a:endParaRPr lang="en-IN" sz="1800" dirty="0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3BB93405-85D4-48C8-888F-E060DA76FB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366744"/>
              </p:ext>
            </p:extLst>
          </p:nvPr>
        </p:nvGraphicFramePr>
        <p:xfrm>
          <a:off x="4221163" y="2774950"/>
          <a:ext cx="1193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6" name="Equation" r:id="rId11" imgW="1193760" imgH="660240" progId="Equation.DSMT4">
                  <p:embed/>
                </p:oleObj>
              </mc:Choice>
              <mc:Fallback>
                <p:oleObj name="Equation" r:id="rId11" imgW="1193760" imgH="660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221163" y="2774950"/>
                        <a:ext cx="1193800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213EC0-35C3-44AC-A4A0-DB6FAA9C5C5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3581400"/>
            <a:ext cx="8229600" cy="650823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Example: the size of pizzas is normally distributed with a mean of 16 inches and a standard deviation of 0.8 inch.</a:t>
            </a:r>
            <a:endParaRPr lang="en-IN" sz="2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E4A8372-40C8-4B83-9005-F3F6B4BB1D6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57200" y="4343400"/>
            <a:ext cx="8610600" cy="15818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a. What is the probability that a randomly selected pizza is less than 15.5 inches?</a:t>
            </a:r>
          </a:p>
          <a:p>
            <a:pPr marL="266700" indent="-266700">
              <a:buNone/>
            </a:pPr>
            <a:r>
              <a:rPr lang="en-US" sz="1800" dirty="0"/>
              <a:t>b. What is the probability that the average of 2 randomly selected pizzas is less than 15.5 inches?</a:t>
            </a:r>
          </a:p>
          <a:p>
            <a:pPr marL="266700" indent="-266700">
              <a:buNone/>
            </a:pPr>
            <a:r>
              <a:rPr lang="en-US" sz="1800" dirty="0"/>
              <a:t>c. What is the probability that the average of 4 randomly selected pizzas is less than 15.5 inches?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051461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971A5-D22F-4EE7-BC09-F44B82695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8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56B1D-E43C-4ADA-81FC-ABF9F7EC2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23471"/>
          </a:xfrm>
        </p:spPr>
        <p:txBody>
          <a:bodyPr>
            <a:normAutofit/>
          </a:bodyPr>
          <a:lstStyle/>
          <a:p>
            <a:pPr marL="292608" indent="-292608">
              <a:spcBef>
                <a:spcPts val="500"/>
              </a:spcBef>
            </a:pPr>
            <a:r>
              <a:rPr lang="en-US" sz="2000" dirty="0"/>
              <a:t>Example continued.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D76EE9-8EF2-43A2-B971-BCA49C2F2AF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209801"/>
            <a:ext cx="397239" cy="414728"/>
          </a:xfrm>
        </p:spPr>
        <p:txBody>
          <a:bodyPr>
            <a:norm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IN" sz="2000" dirty="0"/>
              <a:t>a. 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3EE7ACE-BC1F-427A-9A01-C1EB43B554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9619389"/>
              </p:ext>
            </p:extLst>
          </p:nvPr>
        </p:nvGraphicFramePr>
        <p:xfrm>
          <a:off x="954088" y="2135188"/>
          <a:ext cx="5427662" cy="620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" name="Equation" r:id="rId3" imgW="5994360" imgH="685800" progId="Equation.DSMT4">
                  <p:embed/>
                </p:oleObj>
              </mc:Choice>
              <mc:Fallback>
                <p:oleObj name="Equation" r:id="rId3" imgW="5994360" imgH="685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54088" y="2135188"/>
                        <a:ext cx="5427662" cy="620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726C16-6036-43FB-AE53-05E40C51E8B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911840"/>
            <a:ext cx="397239" cy="419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/>
              <a:t>b.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1BCE5AF-2EA2-4A1A-AAFE-3D2AF6CE22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0731092"/>
              </p:ext>
            </p:extLst>
          </p:nvPr>
        </p:nvGraphicFramePr>
        <p:xfrm>
          <a:off x="990600" y="2803525"/>
          <a:ext cx="5535613" cy="65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9" name="Equation" r:id="rId5" imgW="5994360" imgH="711000" progId="Equation.DSMT4">
                  <p:embed/>
                </p:oleObj>
              </mc:Choice>
              <mc:Fallback>
                <p:oleObj name="Equation" r:id="rId5" imgW="599436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0600" y="2803525"/>
                        <a:ext cx="5535613" cy="655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DE32549-E949-4868-A17F-D73600F9DEC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3628870"/>
            <a:ext cx="382249" cy="4034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/>
              <a:t>c.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E454BB3-C6D8-48B0-A077-6AA2C51FF7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6393797"/>
              </p:ext>
            </p:extLst>
          </p:nvPr>
        </p:nvGraphicFramePr>
        <p:xfrm>
          <a:off x="1011238" y="3527425"/>
          <a:ext cx="5481637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0" name="Equation" r:id="rId7" imgW="5994360" imgH="711000" progId="Equation.DSMT4">
                  <p:embed/>
                </p:oleObj>
              </mc:Choice>
              <mc:Fallback>
                <p:oleObj name="Equation" r:id="rId7" imgW="599436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11238" y="3527425"/>
                        <a:ext cx="5481637" cy="650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Picture 11" descr="Three overlapping normal curves all with a mean of 16 showing that as the sample size increases the standard deviation decreases.">
            <a:extLst>
              <a:ext uri="{FF2B5EF4-FFF2-40B4-BE49-F238E27FC236}">
                <a16:creationId xmlns:a16="http://schemas.microsoft.com/office/drawing/2014/main" id="{C8B4FD36-EF73-4C17-BFD8-F422E34359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92823" y="4305552"/>
            <a:ext cx="2379907" cy="144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019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C5F5-309F-425D-B534-F0823DE51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9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671D5-4E1E-49E0-ACB9-26F2E11A8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378500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For making statistical inferences, it is essential that the sampling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9FA99A-CED1-4358-B4A6-9B9A3F5DE06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027422"/>
            <a:ext cx="1986197" cy="400986"/>
          </a:xfrm>
        </p:spPr>
        <p:txBody>
          <a:bodyPr>
            <a:normAutofit/>
          </a:bodyPr>
          <a:lstStyle/>
          <a:p>
            <a:pPr marL="292608" indent="0">
              <a:buNone/>
            </a:pPr>
            <a:r>
              <a:rPr lang="en-US" sz="2000" dirty="0"/>
              <a:t>distribution of</a:t>
            </a:r>
            <a:endParaRPr lang="en-IN" sz="20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FAA5C0D-4748-4D9E-B139-E4CC251C21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6732354"/>
              </p:ext>
            </p:extLst>
          </p:nvPr>
        </p:nvGraphicFramePr>
        <p:xfrm>
          <a:off x="2437150" y="2057400"/>
          <a:ext cx="2540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5" name="Equation" r:id="rId3" imgW="253800" imgH="279360" progId="Equation.DSMT4">
                  <p:embed/>
                </p:oleObj>
              </mc:Choice>
              <mc:Fallback>
                <p:oleObj name="Equation" r:id="rId3" imgW="25380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37150" y="2057400"/>
                        <a:ext cx="2540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F74ADC-72CC-4A1B-9303-AFF50914CB8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2789420" y="2027423"/>
            <a:ext cx="5867400" cy="400986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/>
              <a:t>is normally distributed.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B5097D-6380-4FF9-95A1-091AD873E68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2515851"/>
            <a:ext cx="8229600" cy="1906247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What if the underlying population is not normally distributed?</a:t>
            </a:r>
          </a:p>
          <a:p>
            <a:pPr marL="292608" indent="-292608">
              <a:lnSpc>
                <a:spcPct val="90000"/>
              </a:lnSpc>
            </a:pPr>
            <a:r>
              <a:rPr lang="en-US" sz="2000" dirty="0"/>
              <a:t>The Central Limit Theorem (C</a:t>
            </a:r>
            <a:r>
              <a:rPr lang="en-US" sz="100" dirty="0"/>
              <a:t> </a:t>
            </a:r>
            <a:r>
              <a:rPr lang="en-US" sz="2000" dirty="0"/>
              <a:t>L</a:t>
            </a:r>
            <a:r>
              <a:rPr lang="en-US" sz="100" dirty="0"/>
              <a:t> </a:t>
            </a:r>
            <a:r>
              <a:rPr lang="en-US" sz="2000" dirty="0"/>
              <a:t>T) states that the sum or the average of a large number of independent observations from the same underlying distribution has an approximate normal distribution.</a:t>
            </a:r>
          </a:p>
          <a:p>
            <a:pPr marL="292608" indent="-292608">
              <a:lnSpc>
                <a:spcPct val="90000"/>
              </a:lnSpc>
            </a:pPr>
            <a:r>
              <a:rPr lang="en-US" sz="2000" dirty="0"/>
              <a:t>The approximation steadily improves as the number of observations increases.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323541E-83DA-4ACB-954D-9CD0122BAC9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478310"/>
            <a:ext cx="7547548" cy="378503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Practitioners often use the normal distribution approximation when</a:t>
            </a:r>
            <a:endParaRPr lang="en-IN" sz="20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DF77D8FD-35A6-4439-8C82-0737FE5713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5733264"/>
              </p:ext>
            </p:extLst>
          </p:nvPr>
        </p:nvGraphicFramePr>
        <p:xfrm>
          <a:off x="8026400" y="4546600"/>
          <a:ext cx="7239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6" name="Equation" r:id="rId5" imgW="723600" imgH="241200" progId="Equation.DSMT4">
                  <p:embed/>
                </p:oleObj>
              </mc:Choice>
              <mc:Fallback>
                <p:oleObj name="Equation" r:id="rId5" imgW="723600" imgH="241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026400" y="4546600"/>
                        <a:ext cx="7239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71F774-ACAC-42E0-BD69-9946473E0D9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5029201"/>
            <a:ext cx="1026826" cy="518410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Note</a:t>
            </a:r>
            <a:endParaRPr lang="en-IN" sz="20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B101A72-AEFF-4515-B196-E4DC155D25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4446682"/>
              </p:ext>
            </p:extLst>
          </p:nvPr>
        </p:nvGraphicFramePr>
        <p:xfrm>
          <a:off x="1506538" y="4916488"/>
          <a:ext cx="36830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7" name="Equation" r:id="rId7" imgW="3682800" imgH="660240" progId="Equation.DSMT4">
                  <p:embed/>
                </p:oleObj>
              </mc:Choice>
              <mc:Fallback>
                <p:oleObj name="Equation" r:id="rId7" imgW="3682800" imgH="660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06538" y="4916488"/>
                        <a:ext cx="3683000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8892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DE260-C78D-4BB1-860E-C2A8699B1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10</a:t>
            </a:r>
            <a:endParaRPr lang="en-IN" dirty="0"/>
          </a:p>
        </p:txBody>
      </p:sp>
      <p:pic>
        <p:nvPicPr>
          <p:cNvPr id="5" name="Picture 4" descr="Graph of a uniform distribution (n = 1) and two sampling distributions (n = 5 and n = 30).">
            <a:extLst>
              <a:ext uri="{FF2B5EF4-FFF2-40B4-BE49-F238E27FC236}">
                <a16:creationId xmlns:a16="http://schemas.microsoft.com/office/drawing/2014/main" id="{CE430765-DB41-479C-AD91-26780E9A7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954" y="1746715"/>
            <a:ext cx="4933493" cy="366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132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DE260-C78D-4BB1-860E-C2A8699B1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11</a:t>
            </a:r>
            <a:endParaRPr lang="en-IN" dirty="0"/>
          </a:p>
        </p:txBody>
      </p:sp>
      <p:pic>
        <p:nvPicPr>
          <p:cNvPr id="6" name="Picture 5" descr="Graph of an exponential distribution (n = 1) and two sampling distributions (n = 5 and n = 30).">
            <a:extLst>
              <a:ext uri="{FF2B5EF4-FFF2-40B4-BE49-F238E27FC236}">
                <a16:creationId xmlns:a16="http://schemas.microsoft.com/office/drawing/2014/main" id="{9DB02BC9-41CC-45C5-8871-D04E31358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759" y="1805632"/>
            <a:ext cx="5281103" cy="368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33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E1074-7743-46DB-A0D7-2A3B5B7BC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12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33BFF-B72F-40F4-BA49-51E3A9903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32547"/>
          </a:xfrm>
        </p:spPr>
        <p:txBody>
          <a:bodyPr/>
          <a:lstStyle/>
          <a:p>
            <a:pPr marL="0" indent="0">
              <a:spcBef>
                <a:spcPts val="500"/>
              </a:spcBef>
              <a:buNone/>
            </a:pPr>
            <a:r>
              <a:rPr lang="en-US" sz="2000" dirty="0"/>
              <a:t>Example: recall the promotion in the introductory case.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Before promotion: Customers spent an average of $4.18 on iced coffee with a standard deviation of $0.84.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After promotion: Based on 50 customers, the average amount spent is $4.26.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If the coffee chain chose not to pursue the marketing campaign, how likely is it that customers will spend an average of $4.26 or more on iced coffee?</a:t>
            </a:r>
            <a:endParaRPr lang="en-IN" sz="1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FCB80D5-E46B-4E4E-816D-6501D564A4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0156518"/>
              </p:ext>
            </p:extLst>
          </p:nvPr>
        </p:nvGraphicFramePr>
        <p:xfrm>
          <a:off x="544513" y="3529013"/>
          <a:ext cx="3289300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2" name="Equation" r:id="rId3" imgW="3619440" imgH="711000" progId="Equation.DSMT4">
                  <p:embed/>
                </p:oleObj>
              </mc:Choice>
              <mc:Fallback>
                <p:oleObj name="Equation" r:id="rId3" imgW="361944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513" y="3529013"/>
                        <a:ext cx="3289300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87D7601-B696-46C5-9389-B565281476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1155961"/>
              </p:ext>
            </p:extLst>
          </p:nvPr>
        </p:nvGraphicFramePr>
        <p:xfrm>
          <a:off x="1924050" y="4313238"/>
          <a:ext cx="3289300" cy="344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3" name="Equation" r:id="rId5" imgW="3619440" imgH="380880" progId="Equation.DSMT4">
                  <p:embed/>
                </p:oleObj>
              </mc:Choice>
              <mc:Fallback>
                <p:oleObj name="Equation" r:id="rId5" imgW="3619440" imgH="380880" progId="Equation.DSMT4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2B79011E-C710-475F-AEF0-955002E72A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24050" y="4313238"/>
                        <a:ext cx="3289300" cy="344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49E380-9A8D-46B9-A401-DA736667983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4800601"/>
            <a:ext cx="8229600" cy="914399"/>
          </a:xfrm>
        </p:spPr>
        <p:txBody>
          <a:bodyPr>
            <a:norm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2000" dirty="0"/>
              <a:t>It is quite plausible that in a sample of 50 customers, the sample mean is $4.26 or more.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304146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Title 1"/>
          <p:cNvSpPr>
            <a:spLocks noGrp="1"/>
          </p:cNvSpPr>
          <p:nvPr>
            <p:ph type="title"/>
          </p:nvPr>
        </p:nvSpPr>
        <p:spPr>
          <a:xfrm>
            <a:off x="320040" y="79773"/>
            <a:ext cx="8503920" cy="934138"/>
          </a:xfrm>
        </p:spPr>
        <p:txBody>
          <a:bodyPr>
            <a:noAutofit/>
          </a:bodyPr>
          <a:lstStyle/>
          <a:p>
            <a:r>
              <a:rPr lang="en-US" sz="3600" dirty="0">
                <a:latin typeface="+mn-lt"/>
              </a:rPr>
              <a:t>Chapter 7 Learning Objectives (L</a:t>
            </a:r>
            <a:r>
              <a:rPr lang="en-US" sz="100" dirty="0">
                <a:latin typeface="+mn-lt"/>
              </a:rPr>
              <a:t> </a:t>
            </a:r>
            <a:r>
              <a:rPr lang="en-US" sz="3600" dirty="0" err="1">
                <a:latin typeface="+mn-lt"/>
              </a:rPr>
              <a:t>Os</a:t>
            </a:r>
            <a:r>
              <a:rPr lang="en-US" sz="3600" dirty="0">
                <a:latin typeface="+mn-lt"/>
              </a:rPr>
              <a:t>)</a:t>
            </a:r>
            <a:endParaRPr lang="en-US" sz="3600" noProof="0" dirty="0">
              <a:latin typeface="+mn-lt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228601" y="1219200"/>
            <a:ext cx="8458199" cy="4217245"/>
          </a:xfrm>
        </p:spPr>
        <p:txBody>
          <a:bodyPr>
            <a:normAutofit/>
          </a:bodyPr>
          <a:lstStyle/>
          <a:p>
            <a:pPr marL="1371600" indent="-1371600">
              <a:buSzPct val="150000"/>
              <a:buNone/>
            </a:pP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L</a:t>
            </a:r>
            <a:r>
              <a:rPr lang="en-US" sz="1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O 7.1</a:t>
            </a:r>
            <a:r>
              <a:rPr lang="en-US" sz="2400" b="1" noProof="0" dirty="0">
                <a:solidFill>
                  <a:srgbClr val="009C9E"/>
                </a:solidFill>
                <a:latin typeface="+mn-lt"/>
              </a:rPr>
              <a:t>   </a:t>
            </a:r>
            <a:r>
              <a:rPr lang="en-US" sz="2400" dirty="0">
                <a:latin typeface="+mn-lt"/>
              </a:rPr>
              <a:t>Explain common sample biases.</a:t>
            </a:r>
            <a:endParaRPr lang="en-US" sz="2400" noProof="0" dirty="0">
              <a:latin typeface="+mn-lt"/>
            </a:endParaRPr>
          </a:p>
          <a:p>
            <a:pPr marL="1035050" indent="-1035050">
              <a:buSzPct val="150000"/>
              <a:buNone/>
            </a:pP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L</a:t>
            </a:r>
            <a:r>
              <a:rPr lang="en-US" sz="1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O 7.2</a:t>
            </a:r>
            <a:r>
              <a:rPr lang="en-US" sz="2400" b="1" noProof="0" dirty="0">
                <a:solidFill>
                  <a:srgbClr val="009C9E"/>
                </a:solidFill>
                <a:latin typeface="+mn-lt"/>
              </a:rPr>
              <a:t>   </a:t>
            </a:r>
            <a:r>
              <a:rPr lang="en-US" sz="2400" dirty="0">
                <a:latin typeface="+mn-lt"/>
              </a:rPr>
              <a:t>Describe various sampling methods.</a:t>
            </a:r>
            <a:endParaRPr lang="en-US" sz="2400" noProof="0" dirty="0">
              <a:latin typeface="+mn-lt"/>
            </a:endParaRPr>
          </a:p>
          <a:p>
            <a:pPr marL="979488" indent="-979488">
              <a:buSzPct val="150000"/>
              <a:buNone/>
            </a:pP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L</a:t>
            </a:r>
            <a:r>
              <a:rPr lang="en-US" sz="1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O 7.3   </a:t>
            </a:r>
            <a:r>
              <a:rPr lang="en-US" sz="2400" dirty="0">
                <a:latin typeface="+mn-lt"/>
              </a:rPr>
              <a:t>Describe the sampling distribution of the sample mean.</a:t>
            </a:r>
            <a:endParaRPr lang="en-US" sz="2400" noProof="0" dirty="0">
              <a:latin typeface="+mn-lt"/>
            </a:endParaRPr>
          </a:p>
          <a:p>
            <a:pPr marL="1035050" indent="-1035050">
              <a:buNone/>
            </a:pP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L</a:t>
            </a:r>
            <a:r>
              <a:rPr lang="en-US" sz="1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O 7.4   </a:t>
            </a:r>
            <a:r>
              <a:rPr lang="en-US" sz="2400" dirty="0">
                <a:latin typeface="+mn-lt"/>
              </a:rPr>
              <a:t>Explain the importance of the central limit theorem.</a:t>
            </a:r>
            <a:endParaRPr lang="en-US" sz="2400" noProof="0" dirty="0">
              <a:latin typeface="+mn-lt"/>
            </a:endParaRPr>
          </a:p>
          <a:p>
            <a:pPr marL="1035050" indent="-1035050">
              <a:buNone/>
            </a:pP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L</a:t>
            </a:r>
            <a:r>
              <a:rPr lang="en-US" sz="1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400" b="1" noProof="0" dirty="0">
                <a:solidFill>
                  <a:schemeClr val="accent5">
                    <a:lumMod val="50000"/>
                  </a:schemeClr>
                </a:solidFill>
                <a:latin typeface="+mn-lt"/>
              </a:rPr>
              <a:t>O 7.5   </a:t>
            </a:r>
            <a:r>
              <a:rPr lang="en-US" sz="2400" dirty="0">
                <a:latin typeface="+mn-lt"/>
              </a:rPr>
              <a:t>Describe the sampling distribution of the sample proportion.</a:t>
            </a:r>
          </a:p>
          <a:p>
            <a:pPr marL="1035050" indent="-1035050">
              <a:buNone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L</a:t>
            </a:r>
            <a:r>
              <a:rPr lang="en-US" sz="1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O 7.6   </a:t>
            </a:r>
            <a:r>
              <a:rPr lang="en-US" sz="2400" dirty="0"/>
              <a:t>Use a finite population correction factor.</a:t>
            </a:r>
          </a:p>
          <a:p>
            <a:pPr marL="1035050" indent="-1035050">
              <a:buNone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L</a:t>
            </a:r>
            <a:r>
              <a:rPr lang="en-US" sz="1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O 7.7   </a:t>
            </a:r>
            <a:r>
              <a:rPr lang="en-US" sz="2400" dirty="0"/>
              <a:t>Construct and interpret control charts for numerical and categorical variables.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FFA6D-40AC-4B2E-9A49-28CC548CB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 </a:t>
            </a:r>
            <a:r>
              <a:rPr lang="en-US" sz="1100" dirty="0"/>
              <a:t>13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AD55B-E2F8-4E29-A6BB-47D10EB40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834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Example continued.</a:t>
            </a:r>
            <a:endParaRPr lang="en-IN" sz="2400" dirty="0"/>
          </a:p>
        </p:txBody>
      </p:sp>
      <p:pic>
        <p:nvPicPr>
          <p:cNvPr id="5" name="Picture 4" descr="Sampling distribution of x bar showing a sample mean of 4.26 corresponds to a z score of 0.67 and has an area of 0.2514 above it.">
            <a:extLst>
              <a:ext uri="{FF2B5EF4-FFF2-40B4-BE49-F238E27FC236}">
                <a16:creationId xmlns:a16="http://schemas.microsoft.com/office/drawing/2014/main" id="{91CEFF2F-2FDE-496E-A986-6C7618E80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881" y="2250123"/>
            <a:ext cx="4420898" cy="320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95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18AB6-72F6-4427-BBDA-885A548AC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7.3 The Sampling Distribution of the Sample Proportion </a:t>
            </a:r>
            <a:r>
              <a:rPr lang="en-US" sz="1100" dirty="0"/>
              <a:t>1</a:t>
            </a:r>
            <a:endParaRPr lang="en-IN" sz="1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F3D26-8C26-4147-9EF9-C743549C6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828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In many business applications, we are concerned with the population proportion </a:t>
            </a:r>
            <a:r>
              <a:rPr lang="en-US" sz="2000" i="1" dirty="0"/>
              <a:t>p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/>
              <a:t>Recall that the binomial distribution describes the number of successes </a:t>
            </a:r>
            <a:r>
              <a:rPr lang="en-US" sz="2000" i="1" dirty="0"/>
              <a:t>X </a:t>
            </a:r>
            <a:r>
              <a:rPr lang="en-US" sz="2000" dirty="0"/>
              <a:t>in </a:t>
            </a:r>
            <a:r>
              <a:rPr lang="en-US" sz="2000" i="1" dirty="0"/>
              <a:t>n </a:t>
            </a:r>
            <a:r>
              <a:rPr lang="en-US" sz="2000" dirty="0"/>
              <a:t>trials of a Bernoulli process where </a:t>
            </a:r>
            <a:r>
              <a:rPr lang="en-US" sz="2000" i="1" dirty="0"/>
              <a:t>p </a:t>
            </a:r>
            <a:r>
              <a:rPr lang="en-US" sz="2000" dirty="0"/>
              <a:t>is the probability of success.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93EF19-BB14-4DD8-89CA-E1383A5BC692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122951"/>
            <a:ext cx="2990538" cy="4447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Use the sample proportion</a:t>
            </a:r>
            <a:endParaRPr lang="en-IN" sz="20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D57B9F9-BE2B-4483-9A8D-F4806EFD37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6432951"/>
              </p:ext>
            </p:extLst>
          </p:nvPr>
        </p:nvGraphicFramePr>
        <p:xfrm>
          <a:off x="3551238" y="3074988"/>
          <a:ext cx="727075" cy="554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93" name="Equation" r:id="rId3" imgW="799920" imgH="609480" progId="Equation.DSMT4">
                  <p:embed/>
                </p:oleObj>
              </mc:Choice>
              <mc:Fallback>
                <p:oleObj name="Equation" r:id="rId3" imgW="799920" imgH="609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51238" y="3074988"/>
                        <a:ext cx="727075" cy="554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D85420-521B-4DBA-BB03-E523EF92F24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1" y="3810002"/>
            <a:ext cx="401215" cy="368300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2134802-B5F9-437E-8616-1C09DEBF0C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4889607"/>
              </p:ext>
            </p:extLst>
          </p:nvPr>
        </p:nvGraphicFramePr>
        <p:xfrm>
          <a:off x="909638" y="3794125"/>
          <a:ext cx="9906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94" name="Equation" r:id="rId5" imgW="990360" imgH="368280" progId="Equation.DSMT4">
                  <p:embed/>
                </p:oleObj>
              </mc:Choice>
              <mc:Fallback>
                <p:oleObj name="Equation" r:id="rId5" imgW="99036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9638" y="3794125"/>
                        <a:ext cx="9906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EC630E-86FA-4A2D-BE19-6720ECF25D0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2026170" y="3793761"/>
            <a:ext cx="4800600" cy="3845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so the sample proportion is unbiased.</a:t>
            </a:r>
            <a:endParaRPr lang="en-IN" sz="1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7CBCEB-B0C9-4B15-A566-C948A3BB4D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3440" y="4447081"/>
            <a:ext cx="470940" cy="349770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IN" sz="1800" dirty="0"/>
              <a:t> 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80C0387-90DB-41A2-A98E-CACCA91C36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0571458"/>
              </p:ext>
            </p:extLst>
          </p:nvPr>
        </p:nvGraphicFramePr>
        <p:xfrm>
          <a:off x="981075" y="4246563"/>
          <a:ext cx="1784350" cy="652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95" name="Equation" r:id="rId7" imgW="1841400" imgH="672840" progId="Equation.DSMT4">
                  <p:embed/>
                </p:oleObj>
              </mc:Choice>
              <mc:Fallback>
                <p:oleObj name="Equation" r:id="rId7" imgW="1841400" imgH="6728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81075" y="4246563"/>
                        <a:ext cx="1784350" cy="652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7DF18C1-B80B-4EAC-A087-749FF1C6727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73440" y="4946754"/>
            <a:ext cx="4263452" cy="404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By the C</a:t>
            </a:r>
            <a:r>
              <a:rPr lang="en-US" sz="100" dirty="0"/>
              <a:t> </a:t>
            </a:r>
            <a:r>
              <a:rPr lang="en-US" sz="2000" dirty="0"/>
              <a:t>L</a:t>
            </a:r>
            <a:r>
              <a:rPr lang="en-US" sz="100" dirty="0"/>
              <a:t> </a:t>
            </a:r>
            <a:r>
              <a:rPr lang="en-US" sz="2000" dirty="0"/>
              <a:t>T, the sampling distribution of</a:t>
            </a:r>
            <a:endParaRPr lang="en-IN" sz="20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7F2DBC38-FDE6-4456-94A7-CC9FDF2DD6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5525787"/>
              </p:ext>
            </p:extLst>
          </p:nvPr>
        </p:nvGraphicFramePr>
        <p:xfrm>
          <a:off x="4825744" y="4978400"/>
          <a:ext cx="2159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96" name="Equation" r:id="rId9" imgW="215640" imgH="279360" progId="Equation.DSMT4">
                  <p:embed/>
                </p:oleObj>
              </mc:Choice>
              <mc:Fallback>
                <p:oleObj name="Equation" r:id="rId9" imgW="21564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25744" y="4978400"/>
                        <a:ext cx="2159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7EA6BBB-0C4E-4BF3-BF96-05C809C3D29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142724" y="4946754"/>
            <a:ext cx="3581400" cy="404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is approximately normal when</a:t>
            </a:r>
            <a:endParaRPr lang="en-IN" sz="2000" dirty="0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97E2F932-BECC-4282-88A5-CE81C69FCA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0994516"/>
              </p:ext>
            </p:extLst>
          </p:nvPr>
        </p:nvGraphicFramePr>
        <p:xfrm>
          <a:off x="585788" y="5391150"/>
          <a:ext cx="23876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97" name="Equation" r:id="rId11" imgW="2387520" imgH="380880" progId="Equation.DSMT4">
                  <p:embed/>
                </p:oleObj>
              </mc:Choice>
              <mc:Fallback>
                <p:oleObj name="Equation" r:id="rId11" imgW="2387520" imgH="3808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85788" y="5391150"/>
                        <a:ext cx="23876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94160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E0545-3734-4D4D-83DC-2DB581C20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7.3 The Sampling Distribution of the Sample Proportion </a:t>
            </a:r>
            <a:r>
              <a:rPr lang="en-US" sz="1100" dirty="0"/>
              <a:t>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F4746-A2D9-49DC-9F12-432E7EFEE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858186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400" dirty="0"/>
              <a:t>Example: a study found that 55% of British firms experienced a cyber-attack in the past year.</a:t>
            </a:r>
            <a:endParaRPr lang="en-IN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CB277-FE71-45F6-8DE7-573C291B90A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560820"/>
            <a:ext cx="8458200" cy="3074048"/>
          </a:xfrm>
        </p:spPr>
        <p:txBody>
          <a:bodyPr>
            <a:normAutofit/>
          </a:bodyPr>
          <a:lstStyle/>
          <a:p>
            <a:pPr marL="266700" indent="-266700">
              <a:buNone/>
            </a:pPr>
            <a:r>
              <a:rPr lang="en-US" sz="2400" dirty="0"/>
              <a:t>a. What are the expected value and the standard error of the sample proportion derived from a random sample of 100 firms?</a:t>
            </a:r>
          </a:p>
          <a:p>
            <a:pPr marL="266700" indent="-266700">
              <a:buNone/>
            </a:pPr>
            <a:r>
              <a:rPr lang="en-US" sz="2400" dirty="0"/>
              <a:t>b. What are the expected value and the standard error of the sample proportion derived from a random sample of 200 firms?</a:t>
            </a:r>
          </a:p>
          <a:p>
            <a:pPr marL="266700" indent="-266700">
              <a:buNone/>
            </a:pPr>
            <a:r>
              <a:rPr lang="en-US" sz="2400" dirty="0"/>
              <a:t>c. Comment on the value of the standard error as the sample size gets larger.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229726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44AD4-2163-416A-8EBE-EA7148F47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7.3 The Sampling Distribution of the Sample Proportion </a:t>
            </a:r>
            <a:r>
              <a:rPr lang="en-US" sz="1100" dirty="0"/>
              <a:t>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F0DD0-BE77-4F3E-888D-D8A61DCD6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0848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Example continued.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F5874-792D-4932-A5DE-984807802FE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058953"/>
            <a:ext cx="5943600" cy="414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a. </a:t>
            </a:r>
            <a:r>
              <a:rPr lang="en-US" sz="2000" i="1" dirty="0"/>
              <a:t>p</a:t>
            </a:r>
            <a:r>
              <a:rPr lang="en-US" sz="2000" dirty="0"/>
              <a:t> = 0.55 and </a:t>
            </a:r>
            <a:r>
              <a:rPr lang="en-US" sz="2000" i="1" dirty="0"/>
              <a:t>n</a:t>
            </a:r>
            <a:r>
              <a:rPr lang="en-US" sz="2000" dirty="0"/>
              <a:t> = 100.</a:t>
            </a:r>
            <a:endParaRPr lang="en-IN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7636A4-2EA7-4CC8-BE45-983B16F1223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652012"/>
            <a:ext cx="457200" cy="316042"/>
          </a:xfrm>
        </p:spPr>
        <p:txBody>
          <a:bodyPr>
            <a:normAutofit fontScale="92500" lnSpcReduction="10000"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E4E54ED-5883-436B-AACB-9DB4326306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2444481"/>
              </p:ext>
            </p:extLst>
          </p:nvPr>
        </p:nvGraphicFramePr>
        <p:xfrm>
          <a:off x="958850" y="2590800"/>
          <a:ext cx="12319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2" name="Equation" r:id="rId3" imgW="1231560" imgH="368280" progId="Equation.DSMT4">
                  <p:embed/>
                </p:oleObj>
              </mc:Choice>
              <mc:Fallback>
                <p:oleObj name="Equation" r:id="rId3" imgW="123156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58850" y="2590800"/>
                        <a:ext cx="12319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CC58F-33DA-4420-B4CD-3E28F8C0F0DB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234355"/>
            <a:ext cx="457200" cy="367259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E532EBE5-7B55-4872-BE1A-22691C8F56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6508033"/>
              </p:ext>
            </p:extLst>
          </p:nvPr>
        </p:nvGraphicFramePr>
        <p:xfrm>
          <a:off x="919163" y="3005138"/>
          <a:ext cx="318770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3" name="Equation" r:id="rId5" imgW="3187440" imgH="672840" progId="Equation.DSMT4">
                  <p:embed/>
                </p:oleObj>
              </mc:Choice>
              <mc:Fallback>
                <p:oleObj name="Equation" r:id="rId5" imgW="3187440" imgH="6728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9163" y="3005138"/>
                        <a:ext cx="3187700" cy="67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8E7315-AC33-47E8-BCCB-769FE3A55A7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7180" y="3810001"/>
            <a:ext cx="6294620" cy="4022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b. </a:t>
            </a:r>
            <a:r>
              <a:rPr lang="en-US" sz="2000" i="1" dirty="0"/>
              <a:t>p</a:t>
            </a:r>
            <a:r>
              <a:rPr lang="en-US" sz="2000" dirty="0"/>
              <a:t> = 0.55 and </a:t>
            </a:r>
            <a:r>
              <a:rPr lang="en-US" sz="2000" i="1" dirty="0"/>
              <a:t>n</a:t>
            </a:r>
            <a:r>
              <a:rPr lang="en-US" sz="2000" dirty="0"/>
              <a:t> = 200.</a:t>
            </a:r>
            <a:endParaRPr lang="en-IN" sz="20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E58595D-5D57-489E-A2CC-385043881AC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87180" y="4300852"/>
            <a:ext cx="357370" cy="36476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00991D0-6DCE-4780-BE10-F58EBF1B1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979006"/>
              </p:ext>
            </p:extLst>
          </p:nvPr>
        </p:nvGraphicFramePr>
        <p:xfrm>
          <a:off x="844550" y="4294188"/>
          <a:ext cx="12319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4" name="Equation" r:id="rId7" imgW="1231560" imgH="368280" progId="Equation.DSMT4">
                  <p:embed/>
                </p:oleObj>
              </mc:Choice>
              <mc:Fallback>
                <p:oleObj name="Equation" r:id="rId7" imgW="123156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4550" y="4294188"/>
                        <a:ext cx="12319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34DEA2-7904-4F7A-B380-01678BC97A0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87180" y="4876800"/>
            <a:ext cx="472190" cy="338528"/>
          </a:xfrm>
        </p:spPr>
        <p:txBody>
          <a:bodyPr>
            <a:no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3AFE3CFB-124F-4CB3-9FB3-460F2DED65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0575023"/>
              </p:ext>
            </p:extLst>
          </p:nvPr>
        </p:nvGraphicFramePr>
        <p:xfrm>
          <a:off x="893763" y="4676775"/>
          <a:ext cx="318770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5" name="Equation" r:id="rId9" imgW="3187440" imgH="672840" progId="Equation.DSMT4">
                  <p:embed/>
                </p:oleObj>
              </mc:Choice>
              <mc:Fallback>
                <p:oleObj name="Equation" r:id="rId9" imgW="3187440" imgH="6728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93763" y="4676775"/>
                        <a:ext cx="3187700" cy="67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9B35823-7F47-49F3-A2DA-19858D7784A3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57200" y="5473909"/>
            <a:ext cx="8229600" cy="4472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c. As the sample size gets larger, the standard error gets smaller.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8833381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005BD-0DBF-4782-9C56-9525719F6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7.3 The Sampling Distribution of the Sample Proportion </a:t>
            </a:r>
            <a:r>
              <a:rPr lang="en-US" sz="1100" dirty="0"/>
              <a:t>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DBD1B-37B6-4121-9F3C-976B223E4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4639456" cy="4384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By the C</a:t>
            </a:r>
            <a:r>
              <a:rPr lang="en-US" sz="100" dirty="0"/>
              <a:t> </a:t>
            </a:r>
            <a:r>
              <a:rPr lang="en-US" sz="2200" dirty="0"/>
              <a:t>L</a:t>
            </a:r>
            <a:r>
              <a:rPr lang="en-US" sz="100" dirty="0"/>
              <a:t> </a:t>
            </a:r>
            <a:r>
              <a:rPr lang="en-US" sz="2200" dirty="0"/>
              <a:t>T, the sampling distribution of</a:t>
            </a:r>
            <a:endParaRPr lang="en-IN" sz="22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2D99530-9B48-43C1-AFD5-CD80694949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2295495"/>
              </p:ext>
            </p:extLst>
          </p:nvPr>
        </p:nvGraphicFramePr>
        <p:xfrm>
          <a:off x="5105400" y="1655763"/>
          <a:ext cx="2413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02" name="Equation" r:id="rId3" imgW="241200" imgH="291960" progId="Equation.DSMT4">
                  <p:embed/>
                </p:oleObj>
              </mc:Choice>
              <mc:Fallback>
                <p:oleObj name="Equation" r:id="rId3" imgW="24120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05400" y="1655763"/>
                        <a:ext cx="2413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D47B21-D3E2-4561-B7AD-194C64619BE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426440" y="1600201"/>
            <a:ext cx="3581400" cy="4384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is approximately normal.</a:t>
            </a:r>
            <a:endParaRPr lang="en-IN" sz="22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D2554E-0278-49B4-85E5-4F94B2C72CE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133600"/>
            <a:ext cx="8229600" cy="66956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As the </a:t>
            </a:r>
            <a:r>
              <a:rPr lang="en-US" sz="2000" dirty="0" err="1"/>
              <a:t>the</a:t>
            </a:r>
            <a:r>
              <a:rPr lang="en-US" sz="2000" dirty="0"/>
              <a:t> proportion deviates from </a:t>
            </a:r>
            <a:r>
              <a:rPr lang="en-US" sz="2000" i="1" dirty="0"/>
              <a:t>p</a:t>
            </a:r>
            <a:r>
              <a:rPr lang="en-US" sz="2000" dirty="0"/>
              <a:t> = 0.50, we need a larger sample size for the approximation.</a:t>
            </a:r>
            <a:endParaRPr lang="en-IN" sz="2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9FA610-4416-4943-B4DB-6D11506E844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2895601"/>
            <a:ext cx="4189751" cy="387245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The approximation is justified when</a:t>
            </a:r>
            <a:endParaRPr lang="en-IN" sz="20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B264BA39-8540-466C-90F9-CB98741D14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3735195"/>
              </p:ext>
            </p:extLst>
          </p:nvPr>
        </p:nvGraphicFramePr>
        <p:xfrm>
          <a:off x="4692650" y="2889250"/>
          <a:ext cx="23876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03" name="Equation" r:id="rId5" imgW="2387520" imgH="380880" progId="Equation.DSMT4">
                  <p:embed/>
                </p:oleObj>
              </mc:Choice>
              <mc:Fallback>
                <p:oleObj name="Equation" r:id="rId5" imgW="2387520" imgH="3808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92650" y="2889250"/>
                        <a:ext cx="23876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0BBAD5-C871-4CF6-A662-60654A4E6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1" y="3429001"/>
            <a:ext cx="1386590" cy="438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Transform</a:t>
            </a:r>
            <a:endParaRPr lang="en-IN" sz="22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40D1DC8A-AD70-4999-919C-BE53859BB3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7094452"/>
              </p:ext>
            </p:extLst>
          </p:nvPr>
        </p:nvGraphicFramePr>
        <p:xfrm>
          <a:off x="1887510" y="3534140"/>
          <a:ext cx="2413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04" name="Equation" r:id="rId7" imgW="241200" imgH="291960" progId="Equation.DSMT4">
                  <p:embed/>
                </p:oleObj>
              </mc:Choice>
              <mc:Fallback>
                <p:oleObj name="Equation" r:id="rId7" imgW="24120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87510" y="3534140"/>
                        <a:ext cx="2413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44DC1F3-68CA-42B8-B85A-23D98770B56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2286000" y="3429001"/>
            <a:ext cx="6400800" cy="438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into its corresponding z value</a:t>
            </a:r>
            <a:endParaRPr lang="en-IN" sz="2200" dirty="0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D226713D-9D46-4C59-9779-5186FE1B70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6526358"/>
              </p:ext>
            </p:extLst>
          </p:nvPr>
        </p:nvGraphicFramePr>
        <p:xfrm>
          <a:off x="3810000" y="4191000"/>
          <a:ext cx="1765300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05" name="Equation" r:id="rId9" imgW="1765080" imgH="1143000" progId="Equation.DSMT4">
                  <p:embed/>
                </p:oleObj>
              </mc:Choice>
              <mc:Fallback>
                <p:oleObj name="Equation" r:id="rId9" imgW="1765080" imgH="1143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10000" y="4191000"/>
                        <a:ext cx="1765300" cy="114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28988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F5F11-A0AB-49C2-ABB4-E0D8DBE62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7.3 The Sampling Distribution of the Sample Proportion </a:t>
            </a:r>
            <a:r>
              <a:rPr lang="en-US" sz="1100" dirty="0"/>
              <a:t>5</a:t>
            </a:r>
            <a:endParaRPr lang="en-IN" dirty="0"/>
          </a:p>
        </p:txBody>
      </p:sp>
      <p:pic>
        <p:nvPicPr>
          <p:cNvPr id="11" name="Picture 2" descr="Two curves showing the sampling distribution of p bar when n = 20 and n = 100. ">
            <a:extLst>
              <a:ext uri="{FF2B5EF4-FFF2-40B4-BE49-F238E27FC236}">
                <a16:creationId xmlns:a16="http://schemas.microsoft.com/office/drawing/2014/main" id="{504B4A6C-9445-4381-8705-C2AADB1C0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32127" t="44444" r="39873" b="26389"/>
          <a:stretch>
            <a:fillRect/>
          </a:stretch>
        </p:blipFill>
        <p:spPr bwMode="auto">
          <a:xfrm>
            <a:off x="487180" y="1905000"/>
            <a:ext cx="3832302" cy="2245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D9797-A104-4BDF-8B58-AB690F18E4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389620"/>
            <a:ext cx="2438400" cy="378501"/>
          </a:xfrm>
        </p:spPr>
        <p:txBody>
          <a:bodyPr>
            <a:norm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1800" dirty="0"/>
              <a:t>Sampling distribution of</a:t>
            </a:r>
            <a:endParaRPr lang="en-IN" sz="18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7796A743-6552-49B6-BC04-909632D834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7639699"/>
              </p:ext>
            </p:extLst>
          </p:nvPr>
        </p:nvGraphicFramePr>
        <p:xfrm>
          <a:off x="2921000" y="4441669"/>
          <a:ext cx="2032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6" name="Equation" r:id="rId4" imgW="203040" imgH="253800" progId="Equation.DSMT4">
                  <p:embed/>
                </p:oleObj>
              </mc:Choice>
              <mc:Fallback>
                <p:oleObj name="Equation" r:id="rId4" imgW="20304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21000" y="4441669"/>
                        <a:ext cx="2032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0D213-E38E-4CA9-9768-EA3E35EFE4F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4830580"/>
            <a:ext cx="3200400" cy="702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when the population proportion is </a:t>
            </a:r>
            <a:r>
              <a:rPr lang="en-US" sz="1800" i="1" dirty="0"/>
              <a:t>p</a:t>
            </a:r>
            <a:r>
              <a:rPr lang="en-US" sz="1800" dirty="0"/>
              <a:t> = 0.10</a:t>
            </a:r>
            <a:endParaRPr lang="en-IN" sz="1800" dirty="0"/>
          </a:p>
        </p:txBody>
      </p:sp>
      <p:pic>
        <p:nvPicPr>
          <p:cNvPr id="12" name="Picture 3" descr="Two curves showing the sampling distribution of p bar when n = 20 and n = 100. ">
            <a:extLst>
              <a:ext uri="{FF2B5EF4-FFF2-40B4-BE49-F238E27FC236}">
                <a16:creationId xmlns:a16="http://schemas.microsoft.com/office/drawing/2014/main" id="{0A528ED7-6CBE-471F-A725-03FC15402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 l="31593" t="37054" r="39960" b="33780"/>
          <a:stretch>
            <a:fillRect/>
          </a:stretch>
        </p:blipFill>
        <p:spPr bwMode="auto">
          <a:xfrm>
            <a:off x="4983081" y="1981200"/>
            <a:ext cx="3716119" cy="2142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557579-809A-45B7-997C-11AD0FD16CB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486400" y="4343400"/>
            <a:ext cx="2345961" cy="359764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spcBef>
                <a:spcPts val="500"/>
              </a:spcBef>
              <a:buNone/>
            </a:pPr>
            <a:r>
              <a:rPr lang="en-US" sz="1800" dirty="0"/>
              <a:t>Sampling distribution of</a:t>
            </a:r>
            <a:endParaRPr lang="en-IN" sz="1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17AD779-8821-4045-B5DE-054A2E99F6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5489704"/>
              </p:ext>
            </p:extLst>
          </p:nvPr>
        </p:nvGraphicFramePr>
        <p:xfrm>
          <a:off x="7817370" y="4394199"/>
          <a:ext cx="2032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7" name="Equation" r:id="rId7" imgW="203040" imgH="253800" progId="Equation.DSMT4">
                  <p:embed/>
                </p:oleObj>
              </mc:Choice>
              <mc:Fallback>
                <p:oleObj name="Equation" r:id="rId7" imgW="20304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817370" y="4394199"/>
                        <a:ext cx="2032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ED34-F6F8-4559-AD7A-F69C0F6EB72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0" y="4770619"/>
            <a:ext cx="3200400" cy="702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when the population proportion is </a:t>
            </a:r>
            <a:r>
              <a:rPr lang="en-US" sz="1800" i="1" dirty="0"/>
              <a:t>p</a:t>
            </a:r>
            <a:r>
              <a:rPr lang="en-US" sz="1800" dirty="0"/>
              <a:t> = 0.30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6200111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1C905-8142-4BC8-A163-0AF8B8183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7.3 The Sampling Distribution of the Sample Proportion </a:t>
            </a:r>
            <a:r>
              <a:rPr lang="en-US" sz="1100" dirty="0"/>
              <a:t>6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D38CF-B614-4C8E-89B9-5739C752A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2999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400" dirty="0"/>
              <a:t>Example: recall the promotion in the introductory case. Before promotion: 43% of the customers were women and 21% were teenage girls.</a:t>
            </a:r>
            <a:endParaRPr lang="en-IN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D8AD3-EA35-4DB6-BFDD-FCAC5A68F9C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925763"/>
            <a:ext cx="8229600" cy="2560637"/>
          </a:xfrm>
        </p:spPr>
        <p:txBody>
          <a:bodyPr>
            <a:normAutofit/>
          </a:bodyPr>
          <a:lstStyle/>
          <a:p>
            <a:pPr marL="266700" indent="-266700">
              <a:buNone/>
            </a:pPr>
            <a:r>
              <a:rPr lang="en-US" sz="2400" dirty="0"/>
              <a:t>a. If Camila chose not to pursue the promotion, how likely is it that 46% or more of iced-coffee customers are women?</a:t>
            </a:r>
          </a:p>
          <a:p>
            <a:pPr marL="266700" indent="-266700">
              <a:buNone/>
            </a:pPr>
            <a:r>
              <a:rPr lang="en-US" sz="2400" dirty="0"/>
              <a:t>b. If Camila chose not to pursue the promotion, how likely is it that 34% or more of iced-coffee customers teenage girls?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507486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30C90-A6A9-4033-8C0B-F6167CD5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7.3 The Sampling Distribution of the Sample Proportion </a:t>
            </a:r>
            <a:r>
              <a:rPr lang="en-US" sz="1100" dirty="0"/>
              <a:t>7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CA0FB-1AF9-4820-8DC5-7C5EF89F7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349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000" dirty="0"/>
              <a:t>Example continued.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07F35-0279-408E-B20E-2632E73A517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028671"/>
            <a:ext cx="397239" cy="4297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a.</a:t>
            </a:r>
            <a:endParaRPr lang="en-IN" sz="20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99B7A67-5637-4EE7-9DF6-11FED19867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7419625"/>
              </p:ext>
            </p:extLst>
          </p:nvPr>
        </p:nvGraphicFramePr>
        <p:xfrm>
          <a:off x="973138" y="2028825"/>
          <a:ext cx="32893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2" name="Equation" r:id="rId3" imgW="3288960" imgH="406080" progId="Equation.DSMT4">
                  <p:embed/>
                </p:oleObj>
              </mc:Choice>
              <mc:Fallback>
                <p:oleObj name="Equation" r:id="rId3" imgW="3288960" imgH="406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3138" y="2028825"/>
                        <a:ext cx="32893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58D90BA-CC68-4E95-905F-2C06E02DAF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3216433"/>
              </p:ext>
            </p:extLst>
          </p:nvPr>
        </p:nvGraphicFramePr>
        <p:xfrm>
          <a:off x="1058863" y="2490788"/>
          <a:ext cx="5313362" cy="1454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3" name="Equation" r:id="rId5" imgW="5473440" imgH="1498320" progId="Equation.DSMT4">
                  <p:embed/>
                </p:oleObj>
              </mc:Choice>
              <mc:Fallback>
                <p:oleObj name="Equation" r:id="rId5" imgW="5473440" imgH="1498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58863" y="2490788"/>
                        <a:ext cx="5313362" cy="1454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F33367-B99E-4286-90BB-344D40F9788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990600" y="4267200"/>
            <a:ext cx="1401580" cy="494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= 0.3336.</a:t>
            </a:r>
            <a:endParaRPr lang="en-IN" sz="2000" dirty="0"/>
          </a:p>
        </p:txBody>
      </p:sp>
      <p:pic>
        <p:nvPicPr>
          <p:cNvPr id="9" name="Picture 8" descr="Normal curve showing the sampling distribution of p bar. P bar = 0.46 corresponds to a z score of 0.43. The area above this value is 0.3336.">
            <a:extLst>
              <a:ext uri="{FF2B5EF4-FFF2-40B4-BE49-F238E27FC236}">
                <a16:creationId xmlns:a16="http://schemas.microsoft.com/office/drawing/2014/main" id="{EED44FD5-E78D-4C2A-9E79-9230E5C76A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2719" y="4027649"/>
            <a:ext cx="2480181" cy="167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8109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30C90-A6A9-4033-8C0B-F6167CD5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7.3 The Sampling Distribution of the Sample Proportion </a:t>
            </a:r>
            <a:r>
              <a:rPr lang="en-US" sz="1100" dirty="0"/>
              <a:t>8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CA0FB-1AF9-4820-8DC5-7C5EF89F7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349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000" dirty="0"/>
              <a:t>Example continued.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07F35-0279-408E-B20E-2632E73A517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028671"/>
            <a:ext cx="397239" cy="4297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b.</a:t>
            </a:r>
            <a:endParaRPr lang="en-IN" sz="20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99B7A67-5637-4EE7-9DF6-11FED19867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0611943"/>
              </p:ext>
            </p:extLst>
          </p:nvPr>
        </p:nvGraphicFramePr>
        <p:xfrm>
          <a:off x="979488" y="2028825"/>
          <a:ext cx="32766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6" name="Equation" r:id="rId3" imgW="3276360" imgH="406080" progId="Equation.DSMT4">
                  <p:embed/>
                </p:oleObj>
              </mc:Choice>
              <mc:Fallback>
                <p:oleObj name="Equation" r:id="rId3" imgW="3276360" imgH="406080" progId="Equation.DSMT4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99B7A67-5637-4EE7-9DF6-11FED19867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9488" y="2028825"/>
                        <a:ext cx="32766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58D90BA-CC68-4E95-905F-2C06E02DAF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628031"/>
              </p:ext>
            </p:extLst>
          </p:nvPr>
        </p:nvGraphicFramePr>
        <p:xfrm>
          <a:off x="1077913" y="2490788"/>
          <a:ext cx="5275262" cy="1454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7" name="Equation" r:id="rId5" imgW="5435280" imgH="1498320" progId="Equation.DSMT4">
                  <p:embed/>
                </p:oleObj>
              </mc:Choice>
              <mc:Fallback>
                <p:oleObj name="Equation" r:id="rId5" imgW="5435280" imgH="149832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858D90BA-CC68-4E95-905F-2C06E02DAF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77913" y="2490788"/>
                        <a:ext cx="5275262" cy="1454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F33367-B99E-4286-90BB-344D40F9788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990600" y="4267200"/>
            <a:ext cx="1401580" cy="494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= 0.0119.</a:t>
            </a:r>
            <a:endParaRPr lang="en-IN" sz="2000" dirty="0"/>
          </a:p>
        </p:txBody>
      </p:sp>
      <p:pic>
        <p:nvPicPr>
          <p:cNvPr id="10" name="Picture 9" descr="Normal curve showing the sampling distribution of p bar. P bar = 0.34 corresponds to a z score of 2.26. The area above this value is 0.0119.">
            <a:extLst>
              <a:ext uri="{FF2B5EF4-FFF2-40B4-BE49-F238E27FC236}">
                <a16:creationId xmlns:a16="http://schemas.microsoft.com/office/drawing/2014/main" id="{EBED0293-A043-475F-8A13-6240292697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9956" y="4015915"/>
            <a:ext cx="2366481" cy="169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1297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89E3C-5C57-4111-98EA-BABDAE68D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382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7.4 The Finite Population Correction Factor </a:t>
            </a:r>
            <a:r>
              <a:rPr lang="en-US" sz="1100" dirty="0"/>
              <a:t>1</a:t>
            </a:r>
            <a:endParaRPr lang="en-IN" sz="1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F13A3-2199-4394-8A36-64E1FA07F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671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One implicit assumption is that the sample size </a:t>
            </a:r>
            <a:r>
              <a:rPr lang="en-US" sz="2400" i="1" dirty="0"/>
              <a:t>n</a:t>
            </a:r>
            <a:r>
              <a:rPr lang="en-US" sz="2400" dirty="0"/>
              <a:t> is much smaller than the population size </a:t>
            </a:r>
            <a:r>
              <a:rPr lang="en-US" sz="2400" i="1" dirty="0"/>
              <a:t>N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If the sample size is large relative to the population size, </a:t>
            </a:r>
            <a:r>
              <a:rPr lang="en-US" sz="2400" i="1" dirty="0"/>
              <a:t>n</a:t>
            </a:r>
            <a:r>
              <a:rPr lang="en-US" sz="2400" dirty="0"/>
              <a:t> ≥ 0.05 </a:t>
            </a:r>
            <a:r>
              <a:rPr lang="en-US" sz="2400" i="1" dirty="0"/>
              <a:t>N</a:t>
            </a:r>
            <a:r>
              <a:rPr lang="en-US" sz="2400" dirty="0"/>
              <a:t>, then the standard errors must be multiplied by a correction factor.</a:t>
            </a:r>
          </a:p>
          <a:p>
            <a:pPr marL="0" indent="0">
              <a:buNone/>
            </a:pPr>
            <a:r>
              <a:rPr lang="en-US" sz="2400" dirty="0"/>
              <a:t>Finite population correction factor.</a:t>
            </a:r>
          </a:p>
          <a:p>
            <a:r>
              <a:rPr lang="en-US" sz="2200" dirty="0"/>
              <a:t>Accounts for the added precision gained by sampling a larger percentage of the population.</a:t>
            </a:r>
          </a:p>
          <a:p>
            <a:r>
              <a:rPr lang="en-US" sz="2200" dirty="0"/>
              <a:t>Used to reduce the sampling variation of the mean/proportion.</a:t>
            </a:r>
          </a:p>
          <a:p>
            <a:r>
              <a:rPr lang="en-US" sz="2200" dirty="0"/>
              <a:t>Always less than one.</a:t>
            </a:r>
          </a:p>
          <a:p>
            <a:r>
              <a:rPr lang="en-US" sz="2200" i="1" dirty="0"/>
              <a:t>N</a:t>
            </a:r>
            <a:r>
              <a:rPr lang="en-US" sz="2200" dirty="0"/>
              <a:t> is large relative to </a:t>
            </a:r>
            <a:r>
              <a:rPr lang="en-US" sz="2200" i="1" dirty="0"/>
              <a:t>n</a:t>
            </a:r>
            <a:r>
              <a:rPr lang="en-US" sz="2200" dirty="0"/>
              <a:t>, factor is close to 1.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16572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B534F-4DD8-404B-AC6B-D5B52E45D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+mj-lt"/>
              </a:rPr>
              <a:t>Introductory Case: Marketing Iced Coffee</a:t>
            </a:r>
            <a:endParaRPr lang="en-IN" sz="3600" dirty="0"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BE363-6636-4465-AD75-E4232A0D0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1023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+mn-lt"/>
              </a:rPr>
              <a:t>To increase customers during slow times, Starbucks runs a promotion for half-priced Frappuccino beverages between 3 ­pm and 5 pm for a limited time.</a:t>
            </a:r>
          </a:p>
          <a:p>
            <a:pPr marL="0" indent="0">
              <a:buNone/>
            </a:pPr>
            <a:r>
              <a:rPr lang="en-US" sz="2000" dirty="0">
                <a:latin typeface="+mn-lt"/>
              </a:rPr>
              <a:t>Anne Jones, a manager at a local Starbucks, has historical data on: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>
                <a:latin typeface="+mn-lt"/>
              </a:rPr>
              <a:t>The amount customers spend on iced coffee.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>
                <a:latin typeface="+mn-lt"/>
              </a:rPr>
              <a:t>Percent of iced-coffee consumers that are women.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>
                <a:latin typeface="+mn-lt"/>
              </a:rPr>
              <a:t>Percent of iced-coffee customers that are teenage girls.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C3E1B2-5001-4D66-8E7B-162B1688D10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733800"/>
            <a:ext cx="8229600" cy="21223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One month after the marketing period ends, Anne surveys 50 of her iced-coffee customers.</a:t>
            </a:r>
          </a:p>
          <a:p>
            <a:pPr marL="0" indent="0">
              <a:buNone/>
            </a:pPr>
            <a:r>
              <a:rPr lang="en-US" sz="2000" dirty="0"/>
              <a:t>Anne wants to use this survey information to calculate the probability that: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Customers spend an average of $4.26 or more on iced coffee.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46% or more of iced-coffee customers are women.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34% or more of iced-coffee customers are teenage girls.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0951524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830B-94A6-46A2-855C-17F6494D8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382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7.4 The Finite Population Correction Factor </a:t>
            </a:r>
            <a:r>
              <a:rPr lang="en-US" sz="1100" dirty="0"/>
              <a:t>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692C9-67E9-4B4A-ABA8-55B0E05FF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98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This applied to both the sample mean and proportion.</a:t>
            </a:r>
            <a:endParaRPr lang="en-IN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981CB0-0248-46B9-8FFF-72BCE99B791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713220"/>
            <a:ext cx="1266669" cy="42472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200" dirty="0"/>
              <a:t>Mean:</a:t>
            </a:r>
            <a:endParaRPr lang="en-IN" sz="22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9DA791C-C6B7-466B-93F4-26DA9B56A1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8060958"/>
              </p:ext>
            </p:extLst>
          </p:nvPr>
        </p:nvGraphicFramePr>
        <p:xfrm>
          <a:off x="1797050" y="2501900"/>
          <a:ext cx="23876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0" name="Equation" r:id="rId3" imgW="2387520" imgH="774360" progId="Equation.DSMT4">
                  <p:embed/>
                </p:oleObj>
              </mc:Choice>
              <mc:Fallback>
                <p:oleObj name="Equation" r:id="rId3" imgW="2387520" imgH="774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7050" y="2501900"/>
                        <a:ext cx="23876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35DC1D-CC14-4716-9E5B-D6EE2FB3EA6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826241"/>
            <a:ext cx="1911246" cy="442209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200" dirty="0"/>
              <a:t>Proportion :</a:t>
            </a:r>
            <a:endParaRPr lang="en-IN" sz="22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3980F6F-CE5A-4E98-BB10-02127EEBDC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2304484"/>
              </p:ext>
            </p:extLst>
          </p:nvPr>
        </p:nvGraphicFramePr>
        <p:xfrm>
          <a:off x="2482850" y="3575050"/>
          <a:ext cx="31242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1" name="Equation" r:id="rId5" imgW="3124080" imgH="812520" progId="Equation.DSMT4">
                  <p:embed/>
                </p:oleObj>
              </mc:Choice>
              <mc:Fallback>
                <p:oleObj name="Equation" r:id="rId5" imgW="3124080" imgH="8125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82850" y="3575050"/>
                        <a:ext cx="31242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C4DF3E-4FFA-4322-B604-1D79719C97E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663190"/>
            <a:ext cx="8229600" cy="9143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Transform to </a:t>
            </a:r>
            <a:r>
              <a:rPr lang="en-US" sz="2400" i="1" dirty="0"/>
              <a:t>z</a:t>
            </a:r>
            <a:r>
              <a:rPr lang="en-US" sz="2400" dirty="0"/>
              <a:t> according with these standard errors.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650113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28F1E-63F4-4B0A-A726-589BD435D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382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7.4 The Finite Population Correction Factor </a:t>
            </a:r>
            <a:r>
              <a:rPr lang="en-US" sz="1100" dirty="0"/>
              <a:t>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D8BA0-4383-4BF1-8F77-461C40397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331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Example: a large class with 340 students has been divided up into 10 groups. Connie is in a group of 34 students that averaged 72 on the midterm. The class average was 73 with a standard deviation of 10.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AC68E8-E2B4-4B3D-B8CA-24514E8CD17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607042"/>
            <a:ext cx="8229600" cy="7207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a. Calculate the expected value and the standard error of the sample mean based on a random sample of 34 students.</a:t>
            </a:r>
            <a:endParaRPr lang="en-IN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5D3911-345A-467C-95D7-03D2C73D484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1" y="3460230"/>
            <a:ext cx="502170" cy="349770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ED7D602-8BA8-40B7-B873-C8FCECB9D1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122989"/>
              </p:ext>
            </p:extLst>
          </p:nvPr>
        </p:nvGraphicFramePr>
        <p:xfrm>
          <a:off x="1028700" y="3441700"/>
          <a:ext cx="39497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8" name="Equation" r:id="rId3" imgW="3949560" imgH="368280" progId="Equation.DSMT4">
                  <p:embed/>
                </p:oleObj>
              </mc:Choice>
              <mc:Fallback>
                <p:oleObj name="Equation" r:id="rId3" imgW="394956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28700" y="3441700"/>
                        <a:ext cx="39497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A68FBF-316C-4E0D-9D28-207DC66CBC3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078573"/>
            <a:ext cx="457200" cy="385997"/>
          </a:xfrm>
        </p:spPr>
        <p:txBody>
          <a:bodyPr>
            <a:normAutofit/>
          </a:bodyPr>
          <a:lstStyle/>
          <a:p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E10AD84A-4499-4E45-97C2-02C13E45E5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1878758"/>
              </p:ext>
            </p:extLst>
          </p:nvPr>
        </p:nvGraphicFramePr>
        <p:xfrm>
          <a:off x="1033463" y="3910013"/>
          <a:ext cx="4533900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9" name="Equation" r:id="rId5" imgW="4533840" imgH="647640" progId="Equation.DSMT4">
                  <p:embed/>
                </p:oleObj>
              </mc:Choice>
              <mc:Fallback>
                <p:oleObj name="Equation" r:id="rId5" imgW="4533840" imgH="647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33463" y="3910013"/>
                        <a:ext cx="4533900" cy="64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B9833-493C-4AB9-B67F-4027C6852C0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199" y="4679431"/>
            <a:ext cx="8446957" cy="4322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b. How likely is it that a random sample of 34 students will average 72 or lower?</a:t>
            </a:r>
            <a:endParaRPr lang="en-IN" sz="20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73B3431-F977-483D-B43C-2CE1C85A5A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0338962"/>
              </p:ext>
            </p:extLst>
          </p:nvPr>
        </p:nvGraphicFramePr>
        <p:xfrm>
          <a:off x="1949450" y="5195888"/>
          <a:ext cx="50800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90" name="Equation" r:id="rId7" imgW="5079960" imgH="622080" progId="Equation.DSMT4">
                  <p:embed/>
                </p:oleObj>
              </mc:Choice>
              <mc:Fallback>
                <p:oleObj name="Equation" r:id="rId7" imgW="5079960" imgH="622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49450" y="5195888"/>
                        <a:ext cx="5080000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48386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6E663-EC89-4EF9-A645-A269BB6F7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382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7.4 The Finite Population Correction Factor </a:t>
            </a:r>
            <a:r>
              <a:rPr lang="en-US" sz="1100" dirty="0"/>
              <a:t>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1B815-29D4-4C9F-9167-C26AC4262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2"/>
            <a:ext cx="8626840" cy="7082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Example: A random sample of 80 households is taken from a small island community with 1000 households. The home ownership rate on the island is 65%.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57735-A8A4-470C-80EE-A01AF687B76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347210"/>
            <a:ext cx="8534400" cy="4659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a. Calculate the expected value and the standard error of the sample proportion.</a:t>
            </a:r>
            <a:endParaRPr lang="en-IN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DC7B8D-E76D-4B4E-9467-4AFF5C8A535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929328"/>
            <a:ext cx="472190" cy="332281"/>
          </a:xfrm>
        </p:spPr>
        <p:txBody>
          <a:bodyPr>
            <a:normAutofit lnSpcReduction="10000"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2290621-3E87-4333-92C6-27F544C6CC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6902617"/>
              </p:ext>
            </p:extLst>
          </p:nvPr>
        </p:nvGraphicFramePr>
        <p:xfrm>
          <a:off x="1047750" y="2881313"/>
          <a:ext cx="31623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46" name="Equation" r:id="rId3" imgW="3162240" imgH="368280" progId="Equation.DSMT4">
                  <p:embed/>
                </p:oleObj>
              </mc:Choice>
              <mc:Fallback>
                <p:oleObj name="Equation" r:id="rId3" imgW="316224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7750" y="2881313"/>
                        <a:ext cx="31623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FBEA5F-C1B0-4FA9-B89D-1AE23531B610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549129"/>
            <a:ext cx="457200" cy="358515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8F32D8-CAF2-4C84-A2FE-A2B2E89AA3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9278348"/>
              </p:ext>
            </p:extLst>
          </p:nvPr>
        </p:nvGraphicFramePr>
        <p:xfrm>
          <a:off x="1001713" y="3351213"/>
          <a:ext cx="614680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47" name="Equation" r:id="rId5" imgW="6146640" imgH="672840" progId="Equation.DSMT4">
                  <p:embed/>
                </p:oleObj>
              </mc:Choice>
              <mc:Fallback>
                <p:oleObj name="Equation" r:id="rId5" imgW="6146640" imgH="6728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01713" y="3351213"/>
                        <a:ext cx="6146800" cy="67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87907F-9888-438B-9713-32C33BB833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7180" y="4114800"/>
            <a:ext cx="8199620" cy="707035"/>
          </a:xfrm>
        </p:spPr>
        <p:txBody>
          <a:bodyPr>
            <a:normAutofit/>
          </a:bodyPr>
          <a:lstStyle/>
          <a:p>
            <a:pPr marL="266700" indent="-266700">
              <a:buNone/>
            </a:pPr>
            <a:r>
              <a:rPr lang="en-US" sz="2000" dirty="0"/>
              <a:t>b. What is the probability that the sample proportion is within 0.02 of the population proportion?</a:t>
            </a:r>
            <a:endParaRPr lang="en-IN" sz="20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30DEC81-977E-43D8-816F-34D5401C9D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1344697"/>
              </p:ext>
            </p:extLst>
          </p:nvPr>
        </p:nvGraphicFramePr>
        <p:xfrm>
          <a:off x="901700" y="4876800"/>
          <a:ext cx="50673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48" name="Equation" r:id="rId7" imgW="5067000" imgH="622080" progId="Equation.DSMT4">
                  <p:embed/>
                </p:oleObj>
              </mc:Choice>
              <mc:Fallback>
                <p:oleObj name="Equation" r:id="rId7" imgW="5067000" imgH="622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01700" y="4876800"/>
                        <a:ext cx="5067300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357B5A39-C214-433D-99EE-AD4FC087C8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898214"/>
              </p:ext>
            </p:extLst>
          </p:nvPr>
        </p:nvGraphicFramePr>
        <p:xfrm>
          <a:off x="939800" y="5614988"/>
          <a:ext cx="46101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49" name="Equation" r:id="rId9" imgW="4609800" imgH="342720" progId="Equation.DSMT4">
                  <p:embed/>
                </p:oleObj>
              </mc:Choice>
              <mc:Fallback>
                <p:oleObj name="Equation" r:id="rId9" imgW="4609800" imgH="342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39800" y="5614988"/>
                        <a:ext cx="46101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14738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F95B7-D591-4130-822E-96EC4D1C1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1</a:t>
            </a:r>
            <a:endParaRPr lang="en-IN" sz="1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925B0-E362-47B5-BCCA-8BDB9E281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588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800" dirty="0"/>
              <a:t>A successful firm must focus on the quality of the products and services it offers, implements some form of quality control.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800" dirty="0"/>
              <a:t>Statistical quality control involves statistical techniques used to develop and maintain a firm’s ability to produce high-quality goods and services.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800" dirty="0"/>
              <a:t>Acceptance sampling is one approach.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Used at the completion of a production process.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Firm inspects a portion of the products.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If a particular product does not conform to certain specifications, then it is either discarded or repaired.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Disadvantages.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It is costly to discard or repair a product.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detection of all defective products is not guaranteed.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4110095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213BD-97B7-4626-919A-4360C9013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2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973D6E-88F0-47C0-BA32-599054CF1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67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A preferred approach is the detection approach.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Inspect the production process.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Determine at which point the process does not conform to specifications.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Determine whether the production process should be continued or adjusted before producing a large number of defects.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6761082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213BD-97B7-4626-919A-4360C9013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3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973D6E-88F0-47C0-BA32-599054CF1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35905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/>
              <a:t>No two products or services are identical.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400" dirty="0"/>
              <a:t>In any production process, variation is inevitable.</a:t>
            </a:r>
          </a:p>
          <a:p>
            <a:r>
              <a:rPr lang="en-US" sz="2400" dirty="0"/>
              <a:t>Chance variation.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Caused by a number of randomly occurring events that are part of the production process.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Not controllable by the individual worker or machine.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Expected, not a source of alarm as long as its magnitude is tolerable and the end product meets specifications.</a:t>
            </a:r>
          </a:p>
          <a:p>
            <a:r>
              <a:rPr lang="en-US" sz="2400" dirty="0"/>
              <a:t>Assignable variation.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Caused by specific events or factors that can usually be identified and eliminated.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Identified and corrected.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13643964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C917A-F0DD-4AAC-98A2-4550E686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88670-EBF9-415E-9BA5-F822B5568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9074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control chart is a tool used to monitor the behavior of a production process.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Plot of calculated statistics of the production process over time.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If the statistics fall in an expected range, the process is in control.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If the statistics reveal an undesirable trend, adjustments to the production process is likely necessary.</a:t>
            </a:r>
          </a:p>
          <a:p>
            <a:pPr marL="292608" indent="-292608">
              <a:lnSpc>
                <a:spcPct val="90000"/>
              </a:lnSpc>
            </a:pPr>
            <a:r>
              <a:rPr lang="en-US" sz="1800" dirty="0"/>
              <a:t>Type of charts differ by either the variable of interest and/or the data available.</a:t>
            </a:r>
            <a:endParaRPr lang="en-IN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A427AB-60C6-46D4-996E-9D185A56AF8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552671"/>
            <a:ext cx="8229600" cy="3897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Numerical variable charts:</a:t>
            </a:r>
            <a:endParaRPr lang="en-IN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B69DEF-6EA2-46EF-8581-508E1C33FBB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994882"/>
            <a:ext cx="472190" cy="382248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FEA4FC35-02A4-4726-962E-1277CE6387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2853067"/>
              </p:ext>
            </p:extLst>
          </p:nvPr>
        </p:nvGraphicFramePr>
        <p:xfrm>
          <a:off x="887213" y="4051630"/>
          <a:ext cx="181374" cy="220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02" name="Equation" r:id="rId3" imgW="177480" imgH="215640" progId="Equation.DSMT4">
                  <p:embed/>
                </p:oleObj>
              </mc:Choice>
              <mc:Fallback>
                <p:oleObj name="Equation" r:id="rId3" imgW="177480" imgH="215640" progId="Equation.DSMT4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58EC2CE9-0D79-41EA-8598-A4E18BE79B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7213" y="4051630"/>
                        <a:ext cx="181374" cy="2202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CA45BA-4CD5-4D18-890F-903B99A2A190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189220" y="3994883"/>
            <a:ext cx="7467600" cy="382247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chart: monitors the central tendency.</a:t>
            </a:r>
            <a:endParaRPr lang="en-IN" sz="1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35F54D8-19DB-489F-8083-6E1D8CD0D8C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3440" y="4430334"/>
            <a:ext cx="8229600" cy="371516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i="1" dirty="0"/>
              <a:t>R</a:t>
            </a:r>
            <a:r>
              <a:rPr lang="en-US" sz="1800" dirty="0"/>
              <a:t> chart and </a:t>
            </a:r>
            <a:r>
              <a:rPr lang="en-US" sz="1800" i="1" dirty="0"/>
              <a:t>S</a:t>
            </a:r>
            <a:r>
              <a:rPr lang="en-US" sz="1800" dirty="0"/>
              <a:t> chart: monitors the variability.</a:t>
            </a:r>
            <a:endParaRPr lang="en-IN" sz="18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1056F16-F6B5-4E68-BBB6-FDAC3D12905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87180" y="4835068"/>
            <a:ext cx="8169640" cy="383498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dirty="0"/>
              <a:t>Categorical variable charts:</a:t>
            </a:r>
            <a:endParaRPr lang="en-IN" sz="2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0A1EAAE-1107-4D91-A52C-92241CEF020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87180" y="5290281"/>
            <a:ext cx="397240" cy="361012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dirty="0"/>
              <a:t> </a:t>
            </a:r>
            <a:endParaRPr lang="en-IN" sz="1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E1C83A77-CF29-4ADE-9D14-A2542C8816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3117669"/>
              </p:ext>
            </p:extLst>
          </p:nvPr>
        </p:nvGraphicFramePr>
        <p:xfrm>
          <a:off x="881920" y="5304020"/>
          <a:ext cx="1905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03" name="Equation" r:id="rId5" imgW="190440" imgH="253800" progId="Equation.DSMT4">
                  <p:embed/>
                </p:oleObj>
              </mc:Choice>
              <mc:Fallback>
                <p:oleObj name="Equation" r:id="rId5" imgW="19044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1920" y="5304020"/>
                        <a:ext cx="1905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438D564-725B-4B5D-862D-DA1C3719DA4A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189220" y="5284776"/>
            <a:ext cx="7497580" cy="32154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chart: monitors the proportion of defects.</a:t>
            </a:r>
            <a:endParaRPr lang="en-IN" sz="18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7547049-2B71-47CC-89C6-EDB4A5748BD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87180" y="5655040"/>
            <a:ext cx="8199620" cy="326035"/>
          </a:xfrm>
        </p:spPr>
        <p:txBody>
          <a:bodyPr>
            <a:no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1800" i="1" dirty="0">
                <a:latin typeface="+mn-lt"/>
              </a:rPr>
              <a:t>c</a:t>
            </a:r>
            <a:r>
              <a:rPr lang="en-US" sz="1800" dirty="0">
                <a:latin typeface="+mn-lt"/>
              </a:rPr>
              <a:t> chart: monitors the count of defects per item.</a:t>
            </a:r>
            <a:endParaRPr lang="en-IN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3322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69521-9429-416B-9386-71A29B9A5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5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3916A-844E-46CC-9E14-462F51B6B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4129790" cy="378501"/>
          </a:xfrm>
        </p:spPr>
        <p:txBody>
          <a:bodyPr>
            <a:normAutofit/>
          </a:bodyPr>
          <a:lstStyle/>
          <a:p>
            <a:pPr marL="402336" indent="-402336">
              <a:lnSpc>
                <a:spcPct val="90000"/>
              </a:lnSpc>
              <a:buFont typeface="+mj-lt"/>
              <a:buAutoNum type="arabicPeriod"/>
            </a:pPr>
            <a:r>
              <a:rPr lang="en-US" sz="2000" dirty="0"/>
              <a:t>Plot the sample estimates such as</a:t>
            </a:r>
            <a:endParaRPr lang="en-IN" sz="20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2B8C835-52FD-49B5-B77F-58BCA244C1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0134288"/>
              </p:ext>
            </p:extLst>
          </p:nvPr>
        </p:nvGraphicFramePr>
        <p:xfrm>
          <a:off x="4573588" y="1676400"/>
          <a:ext cx="7366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93" name="Equation" r:id="rId3" imgW="736560" imgH="279360" progId="Equation.DSMT4">
                  <p:embed/>
                </p:oleObj>
              </mc:Choice>
              <mc:Fallback>
                <p:oleObj name="Equation" r:id="rId3" imgW="73656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3588" y="1676400"/>
                        <a:ext cx="7366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26EB9D-A029-402C-83C3-BEF9B6C976D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057400"/>
            <a:ext cx="8229600" cy="670810"/>
          </a:xfrm>
        </p:spPr>
        <p:txBody>
          <a:bodyPr>
            <a:normAutofit/>
          </a:bodyPr>
          <a:lstStyle/>
          <a:p>
            <a:pPr marL="291600" lvl="1" indent="-291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More and more samples provides one type of safeguard.</a:t>
            </a:r>
          </a:p>
          <a:p>
            <a:pPr marL="291600" lvl="1" indent="-291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It becomes more reliable for assess if the process is in control.</a:t>
            </a:r>
            <a:endParaRPr lang="en-IN" sz="1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0BA21F-0754-42D9-96B5-9CCDA972BD6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819400"/>
            <a:ext cx="8229600" cy="373505"/>
          </a:xfrm>
        </p:spPr>
        <p:txBody>
          <a:bodyPr>
            <a:normAutofit/>
          </a:bodyPr>
          <a:lstStyle/>
          <a:p>
            <a:pPr marL="402336" indent="-402336">
              <a:lnSpc>
                <a:spcPct val="90000"/>
              </a:lnSpc>
              <a:buFont typeface="+mj-lt"/>
              <a:buAutoNum type="arabicPeriod" startAt="2"/>
            </a:pPr>
            <a:r>
              <a:rPr lang="en-US" sz="2000" dirty="0"/>
              <a:t>All sample estimates are plotted with reference to a centerline.</a:t>
            </a:r>
            <a:endParaRPr lang="en-IN" sz="2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E75938-DB11-4C04-931B-68235059C97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3276601"/>
            <a:ext cx="8229600" cy="650822"/>
          </a:xfrm>
        </p:spPr>
        <p:txBody>
          <a:bodyPr>
            <a:normAutofit/>
          </a:bodyPr>
          <a:lstStyle/>
          <a:p>
            <a:pPr marL="291600" lvl="1" indent="-291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expected value.</a:t>
            </a:r>
          </a:p>
          <a:p>
            <a:pPr marL="291600" lvl="1" indent="-291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Helps to determine if the process is in control.</a:t>
            </a:r>
            <a:endParaRPr lang="en-IN" sz="1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AE00CAC-42CA-49F8-A1A9-F07CDF8CB5A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3957556"/>
            <a:ext cx="8229600" cy="367259"/>
          </a:xfrm>
        </p:spPr>
        <p:txBody>
          <a:bodyPr>
            <a:normAutofit/>
          </a:bodyPr>
          <a:lstStyle/>
          <a:p>
            <a:pPr marL="402336" indent="-402336">
              <a:lnSpc>
                <a:spcPct val="90000"/>
              </a:lnSpc>
              <a:buFont typeface="+mj-lt"/>
              <a:buAutoNum type="arabicPeriod" startAt="3"/>
            </a:pPr>
            <a:r>
              <a:rPr lang="en-US" sz="2000" dirty="0"/>
              <a:t>Include an upper control limit (U</a:t>
            </a:r>
            <a:r>
              <a:rPr lang="en-US" sz="100" dirty="0"/>
              <a:t> </a:t>
            </a:r>
            <a:r>
              <a:rPr lang="en-US" sz="2000" dirty="0"/>
              <a:t>C</a:t>
            </a:r>
            <a:r>
              <a:rPr lang="en-US" sz="100" dirty="0"/>
              <a:t> </a:t>
            </a:r>
            <a:r>
              <a:rPr lang="en-US" sz="2000" dirty="0"/>
              <a:t>L) and a lower control limit (L</a:t>
            </a:r>
            <a:r>
              <a:rPr lang="en-US" sz="100" dirty="0"/>
              <a:t> </a:t>
            </a:r>
            <a:r>
              <a:rPr lang="en-US" sz="2000" dirty="0"/>
              <a:t>C</a:t>
            </a:r>
            <a:r>
              <a:rPr lang="en-US" sz="100" dirty="0"/>
              <a:t> </a:t>
            </a:r>
            <a:r>
              <a:rPr lang="en-US" sz="2000" dirty="0"/>
              <a:t>L).</a:t>
            </a:r>
            <a:endParaRPr lang="en-IN" sz="20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7AB3744-BFC4-4D9E-A391-0CCA1A1628B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4390055"/>
            <a:ext cx="8458200" cy="1413587"/>
          </a:xfrm>
        </p:spPr>
        <p:txBody>
          <a:bodyPr>
            <a:noAutofit/>
          </a:bodyPr>
          <a:lstStyle/>
          <a:p>
            <a:pPr marL="291600" lvl="1" indent="-291600">
              <a:buFont typeface="Arial" panose="020B0604020202020204" pitchFamily="34" charset="0"/>
              <a:buChar char="•"/>
            </a:pPr>
            <a:r>
              <a:rPr lang="en-US" sz="1800" dirty="0"/>
              <a:t>Only valid when the sample estimates have an approximate normal distribution.</a:t>
            </a:r>
          </a:p>
          <a:p>
            <a:pPr marL="291600" lvl="1" indent="-291600">
              <a:buFont typeface="Arial" panose="020B0604020202020204" pitchFamily="34" charset="0"/>
              <a:buChar char="•"/>
            </a:pPr>
            <a:r>
              <a:rPr lang="en-US" sz="1800" dirty="0"/>
              <a:t>Limits are three standard deviations from the centerline.</a:t>
            </a:r>
          </a:p>
          <a:p>
            <a:pPr marL="291600" lvl="1" indent="-291600">
              <a:buFont typeface="Arial" panose="020B0604020202020204" pitchFamily="34" charset="0"/>
              <a:buChar char="•"/>
            </a:pPr>
            <a:r>
              <a:rPr lang="en-US" sz="1800" dirty="0"/>
              <a:t>U</a:t>
            </a:r>
            <a:r>
              <a:rPr lang="en-US" sz="100" dirty="0"/>
              <a:t> </a:t>
            </a:r>
            <a:r>
              <a:rPr lang="en-US" sz="1800" dirty="0"/>
              <a:t>C</a:t>
            </a:r>
            <a:r>
              <a:rPr lang="en-US" sz="100" dirty="0"/>
              <a:t> </a:t>
            </a:r>
            <a:r>
              <a:rPr lang="en-US" sz="1800" dirty="0"/>
              <a:t>L: </a:t>
            </a:r>
            <a:r>
              <a:rPr lang="en-US" sz="1800" i="1" dirty="0"/>
              <a:t>Expected Value</a:t>
            </a:r>
            <a:r>
              <a:rPr lang="en-US" sz="1800" dirty="0"/>
              <a:t> + (3 × </a:t>
            </a:r>
            <a:r>
              <a:rPr lang="en-US" sz="1800" i="1" dirty="0"/>
              <a:t>Standard Error</a:t>
            </a:r>
            <a:r>
              <a:rPr lang="en-US" sz="1800" dirty="0"/>
              <a:t>).</a:t>
            </a:r>
          </a:p>
          <a:p>
            <a:pPr marL="291600" lvl="1" indent="-291600">
              <a:buFont typeface="Arial" panose="020B0604020202020204" pitchFamily="34" charset="0"/>
              <a:buChar char="•"/>
            </a:pPr>
            <a:r>
              <a:rPr lang="en-IN" sz="1800" dirty="0"/>
              <a:t>L</a:t>
            </a:r>
            <a:r>
              <a:rPr lang="en-IN" sz="100" dirty="0"/>
              <a:t> </a:t>
            </a:r>
            <a:r>
              <a:rPr lang="en-IN" sz="1800" dirty="0"/>
              <a:t>C</a:t>
            </a:r>
            <a:r>
              <a:rPr lang="en-IN" sz="100" dirty="0"/>
              <a:t> </a:t>
            </a:r>
            <a:r>
              <a:rPr lang="en-IN" sz="1800" dirty="0"/>
              <a:t>L: </a:t>
            </a:r>
            <a:r>
              <a:rPr lang="en-US" sz="1800" i="1" dirty="0"/>
              <a:t>Expected Value</a:t>
            </a:r>
            <a:r>
              <a:rPr lang="en-US" sz="1800" dirty="0"/>
              <a:t> − (3 × </a:t>
            </a:r>
            <a:r>
              <a:rPr lang="en-US" sz="1800" i="1" dirty="0"/>
              <a:t>Standard Error</a:t>
            </a:r>
            <a:r>
              <a:rPr lang="en-US" sz="1800" dirty="0"/>
              <a:t>).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6489780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150A-1725-4E08-9779-4508C219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6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579E1-8CF5-4153-8055-E446FAB9D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If the sample estimates fall randomly within L</a:t>
            </a:r>
            <a:r>
              <a:rPr lang="en-US" sz="100" dirty="0"/>
              <a:t> </a:t>
            </a:r>
            <a:r>
              <a:rPr lang="en-US" sz="2400" dirty="0"/>
              <a:t>C</a:t>
            </a:r>
            <a:r>
              <a:rPr lang="en-US" sz="100" dirty="0"/>
              <a:t> </a:t>
            </a:r>
            <a:r>
              <a:rPr lang="en-US" sz="2400" dirty="0"/>
              <a:t>L and U</a:t>
            </a:r>
            <a:r>
              <a:rPr lang="en-US" sz="100" dirty="0"/>
              <a:t> </a:t>
            </a:r>
            <a:r>
              <a:rPr lang="en-US" sz="2400" dirty="0"/>
              <a:t>C</a:t>
            </a:r>
            <a:r>
              <a:rPr lang="en-US" sz="100" dirty="0"/>
              <a:t> </a:t>
            </a:r>
            <a:r>
              <a:rPr lang="en-US" sz="2400" dirty="0"/>
              <a:t>L, the process is in control.</a:t>
            </a:r>
          </a:p>
          <a:p>
            <a:pPr marL="0" indent="0">
              <a:buNone/>
            </a:pPr>
            <a:r>
              <a:rPr lang="en-US" sz="2400" dirty="0"/>
              <a:t>Any sample estimates below the L</a:t>
            </a:r>
            <a:r>
              <a:rPr lang="en-US" sz="100" dirty="0"/>
              <a:t> </a:t>
            </a:r>
            <a:r>
              <a:rPr lang="en-US" sz="2400" dirty="0"/>
              <a:t>C</a:t>
            </a:r>
            <a:r>
              <a:rPr lang="en-US" sz="100" dirty="0"/>
              <a:t> </a:t>
            </a:r>
            <a:r>
              <a:rPr lang="en-US" sz="2400" dirty="0"/>
              <a:t>L or above the U</a:t>
            </a:r>
            <a:r>
              <a:rPr lang="en-US" sz="100" dirty="0"/>
              <a:t> </a:t>
            </a:r>
            <a:r>
              <a:rPr lang="en-US" sz="2400" dirty="0"/>
              <a:t>C</a:t>
            </a:r>
            <a:r>
              <a:rPr lang="en-US" sz="100" dirty="0"/>
              <a:t> </a:t>
            </a:r>
            <a:r>
              <a:rPr lang="en-US" sz="2400" dirty="0"/>
              <a:t>L is evidence the process is out of control and should be adjusted.</a:t>
            </a:r>
          </a:p>
          <a:p>
            <a:pPr marL="0" indent="0">
              <a:buNone/>
            </a:pPr>
            <a:r>
              <a:rPr lang="en-US" sz="2400" dirty="0"/>
              <a:t>Any type of patterns within the limits may suggest possible problems with the process.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Unusually long runs above or below the mean.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A trend within the control limits.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34578007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D5392-3713-4F5D-81B2-1AAB33592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7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6E4E6-5CA0-4982-8F42-2C8315700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2998"/>
          </a:xfrm>
        </p:spPr>
        <p:txBody>
          <a:bodyPr>
            <a:noAutofit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400" dirty="0"/>
              <a:t>Example: production process for one-gallon jugs of milk. Every two hours, 25 jugs are sampled and the mean filling is calculated.</a:t>
            </a:r>
            <a:endParaRPr lang="en-IN" sz="2400" dirty="0"/>
          </a:p>
        </p:txBody>
      </p:sp>
      <p:graphicFrame>
        <p:nvGraphicFramePr>
          <p:cNvPr id="9" name="(Decorative)Table 9">
            <a:extLst>
              <a:ext uri="{FF2B5EF4-FFF2-40B4-BE49-F238E27FC236}">
                <a16:creationId xmlns:a16="http://schemas.microsoft.com/office/drawing/2014/main" id="{64BDB627-6C73-45C8-A335-68BF8CB27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3816059215"/>
              </p:ext>
            </p:extLst>
          </p:nvPr>
        </p:nvGraphicFramePr>
        <p:xfrm>
          <a:off x="457200" y="2880610"/>
          <a:ext cx="8229600" cy="44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76073714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31742599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05311395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27896895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7797955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33478724"/>
                    </a:ext>
                  </a:extLst>
                </a:gridCol>
              </a:tblGrid>
              <a:tr h="44096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496986"/>
                  </a:ext>
                </a:extLst>
              </a:tr>
            </a:tbl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3D7C4C10-EB6D-421B-B763-B76D1AFC93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9139081"/>
              </p:ext>
            </p:extLst>
          </p:nvPr>
        </p:nvGraphicFramePr>
        <p:xfrm>
          <a:off x="628650" y="2941638"/>
          <a:ext cx="10033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3" name="Equation" r:id="rId3" imgW="1002960" imgH="317160" progId="Equation.DSMT4">
                  <p:embed/>
                </p:oleObj>
              </mc:Choice>
              <mc:Fallback>
                <p:oleObj name="Equation" r:id="rId3" imgW="1002960" imgH="317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8650" y="2941638"/>
                        <a:ext cx="10033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F6C652E-A3B3-4FBD-A7A4-59A59A5A82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2899601"/>
              </p:ext>
            </p:extLst>
          </p:nvPr>
        </p:nvGraphicFramePr>
        <p:xfrm>
          <a:off x="1985963" y="2941638"/>
          <a:ext cx="10287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4" name="Equation" r:id="rId5" imgW="1028520" imgH="317160" progId="Equation.DSMT4">
                  <p:embed/>
                </p:oleObj>
              </mc:Choice>
              <mc:Fallback>
                <p:oleObj name="Equation" r:id="rId5" imgW="1028520" imgH="317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85963" y="2941638"/>
                        <a:ext cx="10287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323824A-5D6B-4002-82A2-F02139CF09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169547"/>
              </p:ext>
            </p:extLst>
          </p:nvPr>
        </p:nvGraphicFramePr>
        <p:xfrm>
          <a:off x="3371850" y="2941638"/>
          <a:ext cx="10160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5" name="Equation" r:id="rId7" imgW="1015920" imgH="317160" progId="Equation.DSMT4">
                  <p:embed/>
                </p:oleObj>
              </mc:Choice>
              <mc:Fallback>
                <p:oleObj name="Equation" r:id="rId7" imgW="1015920" imgH="317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71850" y="2941638"/>
                        <a:ext cx="10160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F8C0FC54-07A0-44E1-B2B3-20FB7CCD46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4463146"/>
              </p:ext>
            </p:extLst>
          </p:nvPr>
        </p:nvGraphicFramePr>
        <p:xfrm>
          <a:off x="4735513" y="2940050"/>
          <a:ext cx="10287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6" name="Equation" r:id="rId9" imgW="1028520" imgH="317160" progId="Equation.DSMT4">
                  <p:embed/>
                </p:oleObj>
              </mc:Choice>
              <mc:Fallback>
                <p:oleObj name="Equation" r:id="rId9" imgW="1028520" imgH="317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35513" y="2940050"/>
                        <a:ext cx="10287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3B73F29-47AC-4F5D-9971-18DE33D781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6927519"/>
              </p:ext>
            </p:extLst>
          </p:nvPr>
        </p:nvGraphicFramePr>
        <p:xfrm>
          <a:off x="6100763" y="2943225"/>
          <a:ext cx="10160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7" name="Equation" r:id="rId11" imgW="1015920" imgH="317160" progId="Equation.DSMT4">
                  <p:embed/>
                </p:oleObj>
              </mc:Choice>
              <mc:Fallback>
                <p:oleObj name="Equation" r:id="rId11" imgW="1015920" imgH="317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00763" y="2943225"/>
                        <a:ext cx="10160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D776FA35-CDB5-4493-82C3-3CABBD417E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6586859"/>
              </p:ext>
            </p:extLst>
          </p:nvPr>
        </p:nvGraphicFramePr>
        <p:xfrm>
          <a:off x="7488238" y="2944813"/>
          <a:ext cx="10287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8" name="Equation" r:id="rId13" imgW="1028520" imgH="317160" progId="Equation.DSMT4">
                  <p:embed/>
                </p:oleObj>
              </mc:Choice>
              <mc:Fallback>
                <p:oleObj name="Equation" r:id="rId13" imgW="1028520" imgH="317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488238" y="2944813"/>
                        <a:ext cx="10287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8B307E-53D9-4ADE-8DD5-F1D582EB246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488961"/>
            <a:ext cx="1491521" cy="438462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400" dirty="0"/>
              <a:t>Assume</a:t>
            </a:r>
            <a:endParaRPr lang="en-IN" sz="2400" dirty="0"/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44433AC8-299D-40D4-A32C-0D9E4BCF3C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5640"/>
              </p:ext>
            </p:extLst>
          </p:nvPr>
        </p:nvGraphicFramePr>
        <p:xfrm>
          <a:off x="2030413" y="3557588"/>
          <a:ext cx="22225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9" name="Equation" r:id="rId15" imgW="2222280" imgH="342720" progId="Equation.DSMT4">
                  <p:embed/>
                </p:oleObj>
              </mc:Choice>
              <mc:Fallback>
                <p:oleObj name="Equation" r:id="rId15" imgW="2222280" imgH="342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30413" y="3557588"/>
                        <a:ext cx="22225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9D10C7F-4C99-4872-B4F4-53246052E58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06899" y="3488962"/>
            <a:ext cx="4317375" cy="438461"/>
          </a:xfrm>
        </p:spPr>
        <p:txBody>
          <a:bodyPr>
            <a:no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2400" dirty="0"/>
              <a:t>and the fillings follow the normal</a:t>
            </a:r>
            <a:endParaRPr lang="en-IN" sz="24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0F0F0D-C3B9-453D-9568-705AF45D75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4006120"/>
            <a:ext cx="8229600" cy="1737610"/>
          </a:xfrm>
        </p:spPr>
        <p:txBody>
          <a:bodyPr>
            <a:normAutofit/>
          </a:bodyPr>
          <a:lstStyle/>
          <a:p>
            <a:pPr marL="292608" indent="0">
              <a:spcBef>
                <a:spcPts val="500"/>
              </a:spcBef>
              <a:buNone/>
            </a:pPr>
            <a:r>
              <a:rPr lang="en-US" sz="2400" dirty="0"/>
              <a:t>distribution.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400" dirty="0"/>
              <a:t>Can the firm conclude that the machine is operating properly?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400" dirty="0"/>
              <a:t>Should the firm have any concerns with respect to this machine?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789482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A7EB8-FD12-416A-985A-DD1798403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7.1 Sampling </a:t>
            </a:r>
            <a:r>
              <a:rPr lang="en-IN" sz="1000" dirty="0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BDED4-73EE-4D9E-8D72-A38EFA409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98029"/>
          </a:xfrm>
        </p:spPr>
        <p:txBody>
          <a:bodyPr>
            <a:norm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2000" dirty="0"/>
              <a:t>A major portion of statistics is concerned with statistical inference.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Estimate population parameters.</a:t>
            </a:r>
          </a:p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Test hypothesis about such parameters.</a:t>
            </a:r>
            <a:endParaRPr lang="en-IN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D24013-2356-45AD-A79D-83E41CC0C4D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2819400"/>
            <a:ext cx="8229600" cy="1384089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20000"/>
              </a:lnSpc>
              <a:spcBef>
                <a:spcPts val="500"/>
              </a:spcBef>
              <a:buNone/>
            </a:pPr>
            <a:r>
              <a:rPr lang="en-US" sz="2400" dirty="0"/>
              <a:t>Population: all items of interest in a statistical problem.</a:t>
            </a:r>
          </a:p>
          <a:p>
            <a:pPr marL="292608" indent="-292608">
              <a:lnSpc>
                <a:spcPct val="110000"/>
              </a:lnSpc>
              <a:spcBef>
                <a:spcPts val="500"/>
              </a:spcBef>
            </a:pPr>
            <a:r>
              <a:rPr lang="en-US" sz="2300" dirty="0"/>
              <a:t>If we had access to the entire population (census), the parameters would be known.</a:t>
            </a:r>
          </a:p>
          <a:p>
            <a:pPr marL="292608" indent="-292608">
              <a:lnSpc>
                <a:spcPct val="110000"/>
              </a:lnSpc>
              <a:spcBef>
                <a:spcPts val="500"/>
              </a:spcBef>
            </a:pPr>
            <a:r>
              <a:rPr lang="en-US" sz="2300" dirty="0"/>
              <a:t>No inference needed.</a:t>
            </a:r>
            <a:endParaRPr lang="en-IN" sz="23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3892B0-3E4B-4B62-B1A2-2D35CC01B4A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287188"/>
            <a:ext cx="8229600" cy="1656412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Bef>
                <a:spcPts val="500"/>
              </a:spcBef>
              <a:buNone/>
            </a:pPr>
            <a:r>
              <a:rPr lang="en-US" dirty="0"/>
              <a:t>Sample: subset of the population.</a:t>
            </a:r>
          </a:p>
          <a:p>
            <a:pPr marL="292608" indent="-292608">
              <a:lnSpc>
                <a:spcPct val="110000"/>
              </a:lnSpc>
              <a:spcBef>
                <a:spcPts val="500"/>
              </a:spcBef>
            </a:pPr>
            <a:r>
              <a:rPr lang="en-US" sz="2900" dirty="0"/>
              <a:t>Use the sample statistic to make inferences about the unknown population parameter.</a:t>
            </a:r>
          </a:p>
          <a:p>
            <a:pPr marL="292608" indent="-292608">
              <a:lnSpc>
                <a:spcPct val="110000"/>
              </a:lnSpc>
              <a:spcBef>
                <a:spcPts val="500"/>
              </a:spcBef>
            </a:pPr>
            <a:r>
              <a:rPr lang="en-US" sz="2900" dirty="0"/>
              <a:t>Credibility of statistical inference depends on the quality of the sample.</a:t>
            </a:r>
          </a:p>
          <a:p>
            <a:pPr marL="292608" indent="-292608">
              <a:lnSpc>
                <a:spcPct val="110000"/>
              </a:lnSpc>
              <a:spcBef>
                <a:spcPts val="500"/>
              </a:spcBef>
            </a:pPr>
            <a:r>
              <a:rPr lang="en-US" sz="2900" dirty="0"/>
              <a:t>The sample/survey should be representative of the population.</a:t>
            </a:r>
            <a:endParaRPr lang="en-IN" sz="2900" dirty="0"/>
          </a:p>
        </p:txBody>
      </p:sp>
    </p:spTree>
    <p:extLst>
      <p:ext uri="{BB962C8B-B14F-4D97-AF65-F5344CB8AC3E}">
        <p14:creationId xmlns:p14="http://schemas.microsoft.com/office/powerpoint/2010/main" val="23576509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324A2-D0B6-4405-BB7D-1338EEE8A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8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C74EA-153C-47C7-A95F-1146E02B6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349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000" dirty="0"/>
              <a:t>Example continued.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C67BD-F579-4BDF-BE69-904968511F3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1" y="2178572"/>
            <a:ext cx="996846" cy="399736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000" dirty="0"/>
              <a:t>U</a:t>
            </a:r>
            <a:r>
              <a:rPr lang="en-US" sz="100" dirty="0"/>
              <a:t> </a:t>
            </a:r>
            <a:r>
              <a:rPr lang="en-US" sz="2000" dirty="0"/>
              <a:t>C</a:t>
            </a:r>
            <a:r>
              <a:rPr lang="en-US" sz="100" dirty="0"/>
              <a:t> </a:t>
            </a:r>
            <a:r>
              <a:rPr lang="en-US" sz="2000" dirty="0"/>
              <a:t>L:</a:t>
            </a:r>
            <a:endParaRPr lang="en-IN" sz="20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D17797C-6645-404D-A2FC-DB568FAD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2784677"/>
              </p:ext>
            </p:extLst>
          </p:nvPr>
        </p:nvGraphicFramePr>
        <p:xfrm>
          <a:off x="1533525" y="2039938"/>
          <a:ext cx="3225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4" name="Equation" r:id="rId3" imgW="3225600" imgH="660240" progId="Equation.DSMT4">
                  <p:embed/>
                </p:oleObj>
              </mc:Choice>
              <mc:Fallback>
                <p:oleObj name="Equation" r:id="rId3" imgW="3225600" imgH="660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33525" y="2039938"/>
                        <a:ext cx="3225800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E68F44-CDC8-4C9C-81B9-AB7451B9618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2937240"/>
            <a:ext cx="966866" cy="358515"/>
          </a:xfrm>
        </p:spPr>
        <p:txBody>
          <a:bodyPr>
            <a:normAutofit fontScale="92500" lnSpcReduction="10000"/>
          </a:bodyPr>
          <a:lstStyle/>
          <a:p>
            <a:pPr marL="292608" indent="-292608">
              <a:spcBef>
                <a:spcPts val="500"/>
              </a:spcBef>
            </a:pPr>
            <a:r>
              <a:rPr lang="en-US" sz="2000" dirty="0"/>
              <a:t>L</a:t>
            </a:r>
            <a:r>
              <a:rPr lang="en-US" sz="100" dirty="0"/>
              <a:t> </a:t>
            </a:r>
            <a:r>
              <a:rPr lang="en-US" sz="2000" dirty="0"/>
              <a:t>C</a:t>
            </a:r>
            <a:r>
              <a:rPr lang="en-US" sz="100" dirty="0"/>
              <a:t> </a:t>
            </a:r>
            <a:r>
              <a:rPr lang="en-US" sz="2000" dirty="0"/>
              <a:t>L:</a:t>
            </a:r>
            <a:endParaRPr lang="en-IN" sz="20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DABD787-32F3-4D4A-8644-85BE69E915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8791650"/>
              </p:ext>
            </p:extLst>
          </p:nvPr>
        </p:nvGraphicFramePr>
        <p:xfrm>
          <a:off x="1511300" y="2784475"/>
          <a:ext cx="32131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5" name="Equation" r:id="rId5" imgW="3213000" imgH="660240" progId="Equation.DSMT4">
                  <p:embed/>
                </p:oleObj>
              </mc:Choice>
              <mc:Fallback>
                <p:oleObj name="Equation" r:id="rId5" imgW="3213000" imgH="660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11300" y="2784475"/>
                        <a:ext cx="3213100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 descr="Control chart showing a centerline of 128, an upper control limit of 129.2, and a lower control limit of 126.8.">
            <a:extLst>
              <a:ext uri="{FF2B5EF4-FFF2-40B4-BE49-F238E27FC236}">
                <a16:creationId xmlns:a16="http://schemas.microsoft.com/office/drawing/2014/main" id="{01415C24-A965-47A8-BF2D-BD8F9B016B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5912" y="3620050"/>
            <a:ext cx="4587377" cy="2016677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2BE323-3AE9-4856-B688-7E42CA32056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980523" y="5697237"/>
            <a:ext cx="3182955" cy="228600"/>
          </a:xfrm>
        </p:spPr>
        <p:txBody>
          <a:bodyPr/>
          <a:lstStyle/>
          <a:p>
            <a:r>
              <a:rPr lang="en-US" dirty="0">
                <a:hlinkClick r:id="rId8" action="ppaction://hlinksldjump"/>
              </a:rPr>
              <a:t>Access the text alternative for slide images.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02692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DBB7-32C5-47F0-BC5D-1FE989737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9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4D874-1EB1-4294-8437-64D030E9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828206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400" dirty="0"/>
              <a:t>Example: a production process has a 5% defective rate. A quality inspector takes 6 samples of </a:t>
            </a:r>
            <a:r>
              <a:rPr lang="en-US" sz="2400" i="1" dirty="0"/>
              <a:t>n = 500</a:t>
            </a:r>
            <a:r>
              <a:rPr lang="en-US" sz="2400" dirty="0"/>
              <a:t>.</a:t>
            </a:r>
            <a:endParaRPr lang="en-IN" sz="2400" dirty="0"/>
          </a:p>
        </p:txBody>
      </p:sp>
      <p:graphicFrame>
        <p:nvGraphicFramePr>
          <p:cNvPr id="11" name="(Decorative)Table 11">
            <a:extLst>
              <a:ext uri="{FF2B5EF4-FFF2-40B4-BE49-F238E27FC236}">
                <a16:creationId xmlns:a16="http://schemas.microsoft.com/office/drawing/2014/main" id="{D3A04407-0407-4B3F-BF91-0AECF0069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3743878028"/>
              </p:ext>
            </p:extLst>
          </p:nvPr>
        </p:nvGraphicFramePr>
        <p:xfrm>
          <a:off x="457200" y="2524760"/>
          <a:ext cx="8229600" cy="447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336038113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17097070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950801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16477187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7129445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859296784"/>
                    </a:ext>
                  </a:extLst>
                </a:gridCol>
              </a:tblGrid>
              <a:tr h="4470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6737792"/>
                  </a:ext>
                </a:extLst>
              </a:tr>
            </a:tbl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118EA6F3-3B9B-4998-9DCC-E228EB339A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2713984"/>
              </p:ext>
            </p:extLst>
          </p:nvPr>
        </p:nvGraphicFramePr>
        <p:xfrm>
          <a:off x="598488" y="2579688"/>
          <a:ext cx="10922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94" name="Equation" r:id="rId3" imgW="1091880" imgH="330120" progId="Equation.DSMT4">
                  <p:embed/>
                </p:oleObj>
              </mc:Choice>
              <mc:Fallback>
                <p:oleObj name="Equation" r:id="rId3" imgW="109188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8488" y="2579688"/>
                        <a:ext cx="10922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F7FE46C4-F381-47D4-B4D8-3FC9DE1BD7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6138620"/>
              </p:ext>
            </p:extLst>
          </p:nvPr>
        </p:nvGraphicFramePr>
        <p:xfrm>
          <a:off x="1954213" y="2579688"/>
          <a:ext cx="11176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95" name="Equation" r:id="rId5" imgW="1117440" imgH="330120" progId="Equation.DSMT4">
                  <p:embed/>
                </p:oleObj>
              </mc:Choice>
              <mc:Fallback>
                <p:oleObj name="Equation" r:id="rId5" imgW="111744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54213" y="2579688"/>
                        <a:ext cx="11176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DC5E8F53-9BF4-439E-B9E6-98E9E38986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147066"/>
              </p:ext>
            </p:extLst>
          </p:nvPr>
        </p:nvGraphicFramePr>
        <p:xfrm>
          <a:off x="3327400" y="2579688"/>
          <a:ext cx="11176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96" name="Equation" r:id="rId7" imgW="1117440" imgH="330120" progId="Equation.DSMT4">
                  <p:embed/>
                </p:oleObj>
              </mc:Choice>
              <mc:Fallback>
                <p:oleObj name="Equation" r:id="rId7" imgW="111744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27400" y="2579688"/>
                        <a:ext cx="11176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F9058DE-A49A-4B3A-9FE4-CB69DA4CBB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2234002"/>
              </p:ext>
            </p:extLst>
          </p:nvPr>
        </p:nvGraphicFramePr>
        <p:xfrm>
          <a:off x="4694238" y="2579688"/>
          <a:ext cx="11176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97" name="Equation" r:id="rId9" imgW="1117440" imgH="330120" progId="Equation.DSMT4">
                  <p:embed/>
                </p:oleObj>
              </mc:Choice>
              <mc:Fallback>
                <p:oleObj name="Equation" r:id="rId9" imgW="111744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94238" y="2579688"/>
                        <a:ext cx="11176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A5AB3CA-C990-408E-A197-F19192C361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5835204"/>
              </p:ext>
            </p:extLst>
          </p:nvPr>
        </p:nvGraphicFramePr>
        <p:xfrm>
          <a:off x="6072188" y="2581275"/>
          <a:ext cx="11176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98" name="Equation" r:id="rId11" imgW="1117440" imgH="330120" progId="Equation.DSMT4">
                  <p:embed/>
                </p:oleObj>
              </mc:Choice>
              <mc:Fallback>
                <p:oleObj name="Equation" r:id="rId11" imgW="111744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72188" y="2581275"/>
                        <a:ext cx="11176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AF0FA9B-6817-4A7D-8D0C-F6CAE2F16F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4932206"/>
              </p:ext>
            </p:extLst>
          </p:nvPr>
        </p:nvGraphicFramePr>
        <p:xfrm>
          <a:off x="7427913" y="2579688"/>
          <a:ext cx="11176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99" name="Equation" r:id="rId13" imgW="1117440" imgH="330120" progId="Equation.DSMT4">
                  <p:embed/>
                </p:oleObj>
              </mc:Choice>
              <mc:Fallback>
                <p:oleObj name="Equation" r:id="rId13" imgW="111744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427913" y="2579688"/>
                        <a:ext cx="11176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02CBA2-194B-4294-B693-288B4FFCF0A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200401"/>
            <a:ext cx="1926236" cy="442210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400" dirty="0"/>
              <a:t>Construct a</a:t>
            </a:r>
            <a:endParaRPr lang="en-IN" sz="24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51C8F41-4291-437A-A00B-FFC88DC49A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503799"/>
              </p:ext>
            </p:extLst>
          </p:nvPr>
        </p:nvGraphicFramePr>
        <p:xfrm>
          <a:off x="2408420" y="3300750"/>
          <a:ext cx="2159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00" name="Equation" r:id="rId15" imgW="215640" imgH="279360" progId="Equation.DSMT4">
                  <p:embed/>
                </p:oleObj>
              </mc:Choice>
              <mc:Fallback>
                <p:oleObj name="Equation" r:id="rId15" imgW="21564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408420" y="3300750"/>
                        <a:ext cx="2159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F257D0-D24D-45D6-91BD-C722FCC3B64B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2681990" y="3195572"/>
            <a:ext cx="5337748" cy="4470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chart. Plot the sample proportions on the</a:t>
            </a:r>
            <a:endParaRPr lang="en-IN" sz="2400" dirty="0"/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31891AC4-6E81-442D-8487-BCA5077481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410885"/>
              </p:ext>
            </p:extLst>
          </p:nvPr>
        </p:nvGraphicFramePr>
        <p:xfrm>
          <a:off x="8043680" y="3302000"/>
          <a:ext cx="2159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01" name="Equation" r:id="rId17" imgW="215640" imgH="279360" progId="Equation.DSMT4">
                  <p:embed/>
                </p:oleObj>
              </mc:Choice>
              <mc:Fallback>
                <p:oleObj name="Equation" r:id="rId17" imgW="21564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043680" y="3302000"/>
                        <a:ext cx="2159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A838D3C-C3E2-4A26-97EA-00599E42CD9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3733800"/>
            <a:ext cx="8229600" cy="914399"/>
          </a:xfrm>
        </p:spPr>
        <p:txBody>
          <a:bodyPr>
            <a:normAutofit/>
          </a:bodyPr>
          <a:lstStyle/>
          <a:p>
            <a:pPr marL="292608" indent="0">
              <a:buNone/>
            </a:pPr>
            <a:r>
              <a:rPr lang="en-US" sz="2400" dirty="0"/>
              <a:t>chart. Is the production process in control?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4406775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324A2-D0B6-4405-BB7D-1338EEE8A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10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C74EA-153C-47C7-A95F-1146E02B6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3491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000" dirty="0"/>
              <a:t>Example continued.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C67BD-F579-4BDF-BE69-904968511F3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1" y="2284752"/>
            <a:ext cx="996846" cy="399736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  <a:spcBef>
                <a:spcPts val="500"/>
              </a:spcBef>
            </a:pPr>
            <a:r>
              <a:rPr lang="en-US" sz="2000" dirty="0"/>
              <a:t>U</a:t>
            </a:r>
            <a:r>
              <a:rPr lang="en-US" sz="100" dirty="0"/>
              <a:t> </a:t>
            </a:r>
            <a:r>
              <a:rPr lang="en-US" sz="2000" dirty="0"/>
              <a:t>C</a:t>
            </a:r>
            <a:r>
              <a:rPr lang="en-US" sz="100" dirty="0"/>
              <a:t> </a:t>
            </a:r>
            <a:r>
              <a:rPr lang="en-US" sz="2000" dirty="0"/>
              <a:t>L:</a:t>
            </a:r>
            <a:endParaRPr lang="en-IN" sz="20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D17797C-6645-404D-A2FC-DB568FAD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3087873"/>
              </p:ext>
            </p:extLst>
          </p:nvPr>
        </p:nvGraphicFramePr>
        <p:xfrm>
          <a:off x="1549400" y="2078038"/>
          <a:ext cx="51816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2" name="Equation" r:id="rId3" imgW="5181480" imgH="736560" progId="Equation.DSMT4">
                  <p:embed/>
                </p:oleObj>
              </mc:Choice>
              <mc:Fallback>
                <p:oleObj name="Equation" r:id="rId3" imgW="5181480" imgH="736560" progId="Equation.DSMT4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4D17797C-6645-404D-A2FC-DB568FAD84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9400" y="2078038"/>
                        <a:ext cx="51816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E68F44-CDC8-4C9C-81B9-AB7451B9618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3088390"/>
            <a:ext cx="966866" cy="358515"/>
          </a:xfrm>
        </p:spPr>
        <p:txBody>
          <a:bodyPr>
            <a:normAutofit fontScale="92500" lnSpcReduction="10000"/>
          </a:bodyPr>
          <a:lstStyle/>
          <a:p>
            <a:pPr marL="292608" indent="-292608">
              <a:spcBef>
                <a:spcPts val="500"/>
              </a:spcBef>
            </a:pPr>
            <a:r>
              <a:rPr lang="en-US" sz="2000" dirty="0"/>
              <a:t>L</a:t>
            </a:r>
            <a:r>
              <a:rPr lang="en-US" sz="100" dirty="0"/>
              <a:t> </a:t>
            </a:r>
            <a:r>
              <a:rPr lang="en-US" sz="2000" dirty="0"/>
              <a:t>C</a:t>
            </a:r>
            <a:r>
              <a:rPr lang="en-US" sz="100" dirty="0"/>
              <a:t> </a:t>
            </a:r>
            <a:r>
              <a:rPr lang="en-US" sz="2000" dirty="0"/>
              <a:t>L:</a:t>
            </a:r>
            <a:endParaRPr lang="en-IN" sz="20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DABD787-32F3-4D4A-8644-85BE69E915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5115597"/>
              </p:ext>
            </p:extLst>
          </p:nvPr>
        </p:nvGraphicFramePr>
        <p:xfrm>
          <a:off x="1417638" y="2897188"/>
          <a:ext cx="51816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3" name="Equation" r:id="rId5" imgW="5181480" imgH="736560" progId="Equation.DSMT4">
                  <p:embed/>
                </p:oleObj>
              </mc:Choice>
              <mc:Fallback>
                <p:oleObj name="Equation" r:id="rId5" imgW="5181480" imgH="73656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4DABD787-32F3-4D4A-8644-85BE69E915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17638" y="2897188"/>
                        <a:ext cx="51816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 descr="Control chart showing a centerline of 0.05, an upper control limit of 0.079, and a lower control limit of 0.021.">
            <a:extLst>
              <a:ext uri="{FF2B5EF4-FFF2-40B4-BE49-F238E27FC236}">
                <a16:creationId xmlns:a16="http://schemas.microsoft.com/office/drawing/2014/main" id="{87EF4944-3C65-4BAA-B212-3479932370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0413" y="3810642"/>
            <a:ext cx="5083172" cy="19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31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6032E-4B91-422B-AEF7-618FA330B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11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BFA1F-AB34-4D3E-B054-E3116F792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0077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Example: J</a:t>
            </a:r>
            <a:r>
              <a:rPr lang="en-US" sz="100" dirty="0"/>
              <a:t> </a:t>
            </a:r>
            <a:r>
              <a:rPr lang="en-US" sz="2200" dirty="0"/>
              <a:t>K Paints manufactures various kinds of paints in 4-liter cans.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The cans are filled on an assembly line with an automatic value regulating the amount of paint.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The quality engineer samples four cans each hour and measures their amounts.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Assume that the standard deviation is 0.25.</a:t>
            </a:r>
            <a:endParaRPr lang="en-IN" sz="2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51A0C0-1C07-46A0-85B0-B46BE91A5E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51314" y="4658332"/>
            <a:ext cx="2895600" cy="271819"/>
          </a:xfrm>
        </p:spPr>
        <p:txBody>
          <a:bodyPr>
            <a:noAutofit/>
          </a:bodyPr>
          <a:lstStyle/>
          <a:p>
            <a:r>
              <a:rPr lang="en-IN" dirty="0"/>
              <a:t>In the following table, read ‘</a:t>
            </a:r>
            <a:r>
              <a:rPr lang="en-IN" i="1" dirty="0"/>
              <a:t>X̅</a:t>
            </a:r>
            <a:r>
              <a:rPr lang="en-IN" dirty="0"/>
              <a:t>’ as X bar.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2A8AA52-44A8-4C38-A19C-4A345E2C45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621422"/>
              </p:ext>
            </p:extLst>
          </p:nvPr>
        </p:nvGraphicFramePr>
        <p:xfrm>
          <a:off x="457200" y="3823251"/>
          <a:ext cx="85344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800">
                  <a:extLst>
                    <a:ext uri="{9D8B030D-6E8A-4147-A177-3AD203B41FA5}">
                      <a16:colId xmlns:a16="http://schemas.microsoft.com/office/drawing/2014/main" val="3080900232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17370100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3887484902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549464506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588041871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1300923518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2411482213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71111438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444710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Sample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Obs. 1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Obs. 2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Obs. 3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Obs. 4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1" i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X̅</a:t>
                      </a:r>
                      <a:endParaRPr lang="en-IN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L</a:t>
                      </a:r>
                      <a:r>
                        <a:rPr lang="en-US" sz="100" dirty="0">
                          <a:latin typeface="+mn-lt"/>
                        </a:rPr>
                        <a:t> </a:t>
                      </a:r>
                      <a:r>
                        <a:rPr lang="en-US" sz="1800" dirty="0">
                          <a:latin typeface="+mn-lt"/>
                        </a:rPr>
                        <a:t>C</a:t>
                      </a:r>
                      <a:r>
                        <a:rPr lang="en-US" sz="100" dirty="0">
                          <a:latin typeface="+mn-lt"/>
                        </a:rPr>
                        <a:t> </a:t>
                      </a:r>
                      <a:r>
                        <a:rPr lang="en-US" sz="1800" dirty="0">
                          <a:latin typeface="+mn-lt"/>
                        </a:rPr>
                        <a:t>L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Centerline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U</a:t>
                      </a:r>
                      <a:r>
                        <a:rPr lang="en-US" sz="100" dirty="0">
                          <a:latin typeface="+mn-lt"/>
                        </a:rPr>
                        <a:t> </a:t>
                      </a:r>
                      <a:r>
                        <a:rPr lang="en-US" sz="1800" dirty="0">
                          <a:latin typeface="+mn-lt"/>
                        </a:rPr>
                        <a:t>C</a:t>
                      </a:r>
                      <a:r>
                        <a:rPr lang="en-US" sz="100" dirty="0">
                          <a:latin typeface="+mn-lt"/>
                        </a:rPr>
                        <a:t> </a:t>
                      </a:r>
                      <a:r>
                        <a:rPr lang="en-US" sz="1800" dirty="0">
                          <a:latin typeface="+mn-lt"/>
                        </a:rPr>
                        <a:t>L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8287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1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4.175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3.574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3.795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4.211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3.939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3.625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4.375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8072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2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4.254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4.012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4.119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3.866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4.063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3.625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4.375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81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0" lang="en-I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0043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25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4.104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4.107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4.236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3.505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3.988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3.625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4.375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1962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74930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581AB-55EF-4FD6-A60B-482707382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7.5 Statistical Quality Control </a:t>
            </a:r>
            <a:r>
              <a:rPr lang="en-US" sz="1000" dirty="0"/>
              <a:t>12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F1D66-01AB-4E5E-80CE-C7B985A99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3124200" cy="371474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Example, continued.</a:t>
            </a:r>
            <a:endParaRPr lang="en-IN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068D68-E213-49AA-B16B-96ACCAF0635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1" y="2039941"/>
            <a:ext cx="1619250" cy="371474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With Excel</a:t>
            </a:r>
            <a:endParaRPr lang="en-IN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EBD7B8-F132-49A1-8E24-533E6D714C84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2219324" y="2039940"/>
            <a:ext cx="6543675" cy="4270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a.</a:t>
            </a:r>
            <a:r>
              <a:rPr lang="en-US" sz="2000" dirty="0"/>
              <a:t> Open the data file </a:t>
            </a:r>
            <a:r>
              <a:rPr lang="en-US" sz="2000" b="1" i="1" dirty="0"/>
              <a:t>Paint</a:t>
            </a:r>
            <a:r>
              <a:rPr lang="en-US" sz="2000" dirty="0"/>
              <a:t>.</a:t>
            </a:r>
            <a:endParaRPr lang="en-IN" sz="20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2C60583-A00F-4302-82F9-13F0A96EBB0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2219324" y="2524126"/>
            <a:ext cx="5934076" cy="4190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b.</a:t>
            </a:r>
            <a:r>
              <a:rPr lang="en-US" sz="2000" dirty="0"/>
              <a:t> Simultaneously select the headings and values in the</a:t>
            </a:r>
            <a:endParaRPr lang="en-IN" sz="2000" dirty="0"/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82DE1D32-596D-41B9-8937-792DC5BA5A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3604100"/>
              </p:ext>
            </p:extLst>
          </p:nvPr>
        </p:nvGraphicFramePr>
        <p:xfrm>
          <a:off x="8172450" y="2613025"/>
          <a:ext cx="2540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8" name="Equation" r:id="rId3" imgW="253800" imgH="241200" progId="Equation.DSMT4">
                  <p:embed/>
                </p:oleObj>
              </mc:Choice>
              <mc:Fallback>
                <p:oleObj name="Equation" r:id="rId3" imgW="253800" imgH="241200" progId="Equation.DSMT4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82DE1D32-596D-41B9-8937-792DC5BA5A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72450" y="2613025"/>
                        <a:ext cx="2540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26FFE9-28A6-4E92-8508-6DF706E0DEF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219324" y="2933701"/>
            <a:ext cx="6391276" cy="1352549"/>
          </a:xfrm>
        </p:spPr>
        <p:txBody>
          <a:bodyPr tIns="0">
            <a:normAutofit/>
          </a:bodyPr>
          <a:lstStyle/>
          <a:p>
            <a:pPr marL="0" indent="0">
              <a:buNone/>
            </a:pPr>
            <a:r>
              <a:rPr lang="en-US" sz="2000" dirty="0"/>
              <a:t>LCL, Centerline, and UCL columns and choose </a:t>
            </a:r>
            <a:r>
              <a:rPr lang="en-US" sz="2000" b="1" dirty="0"/>
              <a:t>Insert &gt; Line Chart &gt; 2-D Line</a:t>
            </a:r>
            <a:r>
              <a:rPr lang="en-US" sz="2000" dirty="0"/>
              <a:t>. Then, choose the option on the top left.</a:t>
            </a:r>
          </a:p>
          <a:p>
            <a:pPr marL="0" indent="0">
              <a:buNone/>
            </a:pPr>
            <a:r>
              <a:rPr lang="en-US" sz="2000" b="1" dirty="0"/>
              <a:t>c.</a:t>
            </a:r>
            <a:r>
              <a:rPr lang="en-US" sz="2000" dirty="0"/>
              <a:t> Formatting (regarding axis titles, colors, etc.) can be done by selecting </a:t>
            </a:r>
            <a:r>
              <a:rPr lang="en-US" sz="2000" b="1" dirty="0"/>
              <a:t>Format &gt; Add Chart Element</a:t>
            </a:r>
            <a:r>
              <a:rPr lang="en-US" sz="2000" dirty="0"/>
              <a:t> from the menu.</a:t>
            </a:r>
            <a:endParaRPr lang="en-IN" sz="2000" dirty="0"/>
          </a:p>
        </p:txBody>
      </p:sp>
      <p:pic>
        <p:nvPicPr>
          <p:cNvPr id="18" name="Picture 17" descr="Control chart showing a centerline of 4.0, an upper control limit of 4.4, and a lower control limit of 3.6.">
            <a:extLst>
              <a:ext uri="{FF2B5EF4-FFF2-40B4-BE49-F238E27FC236}">
                <a16:creationId xmlns:a16="http://schemas.microsoft.com/office/drawing/2014/main" id="{B7062099-0F09-4135-A6EB-B23B2E925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1864" y="4331046"/>
            <a:ext cx="2900270" cy="137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814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EB5B9-B8DE-4878-8595-6CACE75D70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>
                <a:latin typeface="+mn-lt"/>
              </a:rPr>
              <a:t>End of Main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8E35C-E51F-42B1-8E56-9AA70D14541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2000" y="6172200"/>
            <a:ext cx="7623175" cy="533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200" dirty="0">
                <a:latin typeface="+mn-lt"/>
              </a:rPr>
              <a:t>Copyright 2022 © McGraw Hill LLC. All rights reserved. No reproduction or distribution without the prior written consent of McGraw Hill LLC.</a:t>
            </a:r>
            <a:endParaRPr lang="en-US" sz="1200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01395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Accessibility Content: Text Alternatives for Images</a:t>
            </a:r>
            <a:endParaRPr lang="en-US" sz="11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81514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7.5 Statistical Quality Control </a:t>
            </a:r>
            <a:r>
              <a:rPr lang="en-US" sz="1100" dirty="0"/>
              <a:t>8</a:t>
            </a:r>
            <a:r>
              <a:rPr lang="en-US" noProof="0" dirty="0"/>
              <a:t> – Text Alternative</a:t>
            </a:r>
            <a:endParaRPr lang="en-US" sz="1100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451022" y="1367589"/>
            <a:ext cx="8229600" cy="304801"/>
          </a:xfrm>
        </p:spPr>
        <p:txBody>
          <a:bodyPr/>
          <a:lstStyle/>
          <a:p>
            <a:r>
              <a:rPr lang="en-US" noProof="0" dirty="0">
                <a:hlinkClick r:id="rId2" action="ppaction://hlinksldjump"/>
              </a:rPr>
              <a:t>Return to parent-slide containing images.</a:t>
            </a:r>
            <a:endParaRPr lang="en-US" noProof="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1022" y="1791188"/>
            <a:ext cx="8229600" cy="3879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sample means are consistently decreasing although remaining within the limits.</a:t>
            </a:r>
            <a:endParaRPr lang="en-US" sz="2400" noProof="0" dirty="0"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451022" y="5719010"/>
            <a:ext cx="8229600" cy="228600"/>
          </a:xfrm>
        </p:spPr>
        <p:txBody>
          <a:bodyPr/>
          <a:lstStyle/>
          <a:p>
            <a:r>
              <a:rPr lang="en-US" noProof="0" dirty="0">
                <a:hlinkClick r:id="rId2" action="ppaction://hlinksldjump"/>
              </a:rPr>
              <a:t>Return to parent-slide containing images.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3878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32195-4053-446B-8897-44E9569C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7.1 Sampling </a:t>
            </a:r>
            <a:r>
              <a:rPr lang="en-IN" sz="1000" dirty="0"/>
              <a:t>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9FFBF-E13F-4D4C-900B-7BABB2CD3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Bias: a sample statistic systematically overestimates or underestimates a population parameter.</a:t>
            </a:r>
          </a:p>
          <a:p>
            <a:pPr marL="292608" indent="-292608">
              <a:lnSpc>
                <a:spcPct val="90000"/>
              </a:lnSpc>
            </a:pPr>
            <a:r>
              <a:rPr lang="en-US" sz="2200" dirty="0"/>
              <a:t>Samples are not representative of the population.</a:t>
            </a:r>
          </a:p>
          <a:p>
            <a:pPr marL="292608" indent="-292608">
              <a:lnSpc>
                <a:spcPct val="90000"/>
              </a:lnSpc>
            </a:pPr>
            <a:r>
              <a:rPr lang="en-US" sz="2200" dirty="0"/>
              <a:t>Samples not typical of the population in a systematic way.</a:t>
            </a:r>
            <a:endParaRPr lang="en-IN" sz="2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83E94F-EA09-43E4-A701-9A80C71F298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276600"/>
            <a:ext cx="8229600" cy="251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Selection bias: a systematic underrepresentation of certain groups in the sample.</a:t>
            </a:r>
          </a:p>
          <a:p>
            <a:pPr marL="0" indent="0">
              <a:buNone/>
            </a:pPr>
            <a:r>
              <a:rPr lang="en-US" sz="2400" dirty="0"/>
              <a:t>Nonresponse bias: systematic difference in preferences between respondents and nonrespondents.</a:t>
            </a:r>
          </a:p>
          <a:p>
            <a:pPr marL="0" indent="0">
              <a:buNone/>
            </a:pPr>
            <a:r>
              <a:rPr lang="en-US" sz="2400" dirty="0"/>
              <a:t>Social-desirability bias: systematic differences between a group’s “socially acceptable” responses and the ultimate choice.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087600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32195-4053-446B-8897-44E9569C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7.1 Sampling </a:t>
            </a:r>
            <a:r>
              <a:rPr lang="en-IN" sz="1000" dirty="0"/>
              <a:t>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9FFBF-E13F-4D4C-900B-7BABB2CD3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52665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A good sample is representative of the population.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Simple Random Sample.</a:t>
            </a:r>
          </a:p>
          <a:p>
            <a:pPr marL="292608" indent="-292608">
              <a:lnSpc>
                <a:spcPct val="110000"/>
              </a:lnSpc>
            </a:pPr>
            <a:r>
              <a:rPr lang="en-US" sz="2100" dirty="0"/>
              <a:t>A sample of </a:t>
            </a:r>
            <a:r>
              <a:rPr lang="en-US" sz="2100" i="1" dirty="0"/>
              <a:t>n</a:t>
            </a:r>
            <a:r>
              <a:rPr lang="en-US" sz="2100" dirty="0"/>
              <a:t> observations has the same probability of being selected as any other sample of </a:t>
            </a:r>
            <a:r>
              <a:rPr lang="en-US" sz="2100" i="1" dirty="0"/>
              <a:t>n</a:t>
            </a:r>
            <a:r>
              <a:rPr lang="en-US" sz="2100" dirty="0"/>
              <a:t> observations.</a:t>
            </a:r>
          </a:p>
          <a:p>
            <a:pPr marL="292608" indent="-292608">
              <a:lnSpc>
                <a:spcPct val="110000"/>
              </a:lnSpc>
            </a:pPr>
            <a:r>
              <a:rPr lang="en-US" sz="2100" dirty="0"/>
              <a:t>Most statistical methods presume simple random samples.</a:t>
            </a:r>
            <a:endParaRPr lang="en-IN" sz="21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83E94F-EA09-43E4-A701-9A80C71F298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352800"/>
            <a:ext cx="8229600" cy="2445896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6200" dirty="0"/>
              <a:t>Stratified Random Sample.</a:t>
            </a:r>
          </a:p>
          <a:p>
            <a:pPr marL="292608" indent="-292608">
              <a:lnSpc>
                <a:spcPct val="110000"/>
              </a:lnSpc>
            </a:pPr>
            <a:r>
              <a:rPr lang="en-US" sz="5500" dirty="0"/>
              <a:t>The population is divided up into mutually exclusive and collectively exhaustive groups called strata.</a:t>
            </a:r>
          </a:p>
          <a:p>
            <a:pPr marL="292608" indent="-292608">
              <a:lnSpc>
                <a:spcPct val="110000"/>
              </a:lnSpc>
            </a:pPr>
            <a:r>
              <a:rPr lang="en-US" sz="5500" dirty="0"/>
              <a:t>Randomly sample observations from each stratum.</a:t>
            </a:r>
          </a:p>
          <a:p>
            <a:pPr marL="292608" indent="-292608">
              <a:lnSpc>
                <a:spcPct val="110000"/>
              </a:lnSpc>
            </a:pPr>
            <a:r>
              <a:rPr lang="en-US" sz="5500" dirty="0"/>
              <a:t>The number of observations are proportional to each stratum’s size.</a:t>
            </a:r>
          </a:p>
          <a:p>
            <a:pPr marL="292608" indent="-292608">
              <a:lnSpc>
                <a:spcPct val="110000"/>
              </a:lnSpc>
            </a:pPr>
            <a:r>
              <a:rPr lang="en-US" sz="5500" dirty="0"/>
              <a:t>Guarantees the population subdivisions are represented.</a:t>
            </a:r>
          </a:p>
          <a:p>
            <a:pPr marL="292608" indent="-292608">
              <a:lnSpc>
                <a:spcPct val="110000"/>
              </a:lnSpc>
            </a:pPr>
            <a:r>
              <a:rPr lang="en-US" sz="5500" dirty="0"/>
              <a:t>Parameter estimates have greater precision than from simple random sampling.</a:t>
            </a:r>
            <a:endParaRPr lang="en-IN" sz="5500" dirty="0"/>
          </a:p>
        </p:txBody>
      </p:sp>
    </p:spTree>
    <p:extLst>
      <p:ext uri="{BB962C8B-B14F-4D97-AF65-F5344CB8AC3E}">
        <p14:creationId xmlns:p14="http://schemas.microsoft.com/office/powerpoint/2010/main" val="2582253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32195-4053-446B-8897-44E9569C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7.1 Sampling </a:t>
            </a:r>
            <a:r>
              <a:rPr lang="en-IN" sz="1000" dirty="0"/>
              <a:t>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9FFBF-E13F-4D4C-900B-7BABB2CD3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514599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800" dirty="0"/>
              <a:t>Cluster Sampling.</a:t>
            </a:r>
          </a:p>
          <a:p>
            <a:pPr marL="292608" indent="-292608">
              <a:lnSpc>
                <a:spcPct val="110000"/>
              </a:lnSpc>
            </a:pPr>
            <a:r>
              <a:rPr lang="en-US" sz="2600" dirty="0"/>
              <a:t>The population is divided up into mutually exclusive and collectively exhaustive groups called clusters.</a:t>
            </a:r>
          </a:p>
          <a:p>
            <a:pPr marL="292608" indent="-292608">
              <a:lnSpc>
                <a:spcPct val="110000"/>
              </a:lnSpc>
            </a:pPr>
            <a:r>
              <a:rPr lang="en-US" sz="2600" dirty="0"/>
              <a:t>Include all observations from randomly selected clusters.</a:t>
            </a:r>
          </a:p>
          <a:p>
            <a:pPr marL="292608" indent="-292608">
              <a:lnSpc>
                <a:spcPct val="110000"/>
              </a:lnSpc>
            </a:pPr>
            <a:r>
              <a:rPr lang="en-US" sz="2600" dirty="0"/>
              <a:t>Useful for a population naturally clustered (For example, geographic regions).</a:t>
            </a:r>
          </a:p>
          <a:p>
            <a:pPr marL="292608" indent="-292608">
              <a:lnSpc>
                <a:spcPct val="110000"/>
              </a:lnSpc>
            </a:pPr>
            <a:r>
              <a:rPr lang="en-US" sz="2600" dirty="0"/>
              <a:t>Attractive when you cannot list the population.</a:t>
            </a:r>
          </a:p>
          <a:p>
            <a:pPr marL="292608" indent="-292608">
              <a:lnSpc>
                <a:spcPct val="110000"/>
              </a:lnSpc>
            </a:pPr>
            <a:r>
              <a:rPr lang="en-US" sz="2600" dirty="0"/>
              <a:t>Provides less precision.</a:t>
            </a:r>
          </a:p>
          <a:p>
            <a:pPr marL="292608" indent="-292608">
              <a:lnSpc>
                <a:spcPct val="110000"/>
              </a:lnSpc>
            </a:pPr>
            <a:r>
              <a:rPr lang="en-US" sz="2600" dirty="0"/>
              <a:t>Cheaper than other methods.</a:t>
            </a:r>
            <a:endParaRPr lang="en-IN" sz="2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83E94F-EA09-43E4-A701-9A80C71F298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4190999"/>
            <a:ext cx="8229600" cy="1745105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600" dirty="0"/>
              <a:t>Conclusions must be limited to the sample the population comes from.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600" dirty="0"/>
              <a:t>We will assume the sample data are void of error.</a:t>
            </a:r>
          </a:p>
          <a:p>
            <a:pPr marL="292608" indent="-292608">
              <a:lnSpc>
                <a:spcPct val="110000"/>
              </a:lnSpc>
            </a:pPr>
            <a:r>
              <a:rPr lang="en-US" sz="2300" dirty="0"/>
              <a:t>Sampled from the correct population.</a:t>
            </a:r>
          </a:p>
          <a:p>
            <a:pPr marL="292608" indent="-292608">
              <a:lnSpc>
                <a:spcPct val="110000"/>
              </a:lnSpc>
            </a:pPr>
            <a:r>
              <a:rPr lang="en-US" sz="2300" dirty="0"/>
              <a:t>No biases.</a:t>
            </a:r>
          </a:p>
          <a:p>
            <a:pPr marL="292608" indent="-292608">
              <a:lnSpc>
                <a:spcPct val="110000"/>
              </a:lnSpc>
            </a:pPr>
            <a:r>
              <a:rPr lang="en-US" sz="2300" dirty="0"/>
              <a:t>Collected, analyzed and reported the data properly.</a:t>
            </a:r>
            <a:endParaRPr lang="en-IN" sz="2300" dirty="0"/>
          </a:p>
        </p:txBody>
      </p:sp>
    </p:spTree>
    <p:extLst>
      <p:ext uri="{BB962C8B-B14F-4D97-AF65-F5344CB8AC3E}">
        <p14:creationId xmlns:p14="http://schemas.microsoft.com/office/powerpoint/2010/main" val="1128284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32195-4053-446B-8897-44E9569C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</a:t>
            </a:r>
            <a:r>
              <a:rPr lang="en-IN" dirty="0"/>
              <a:t> </a:t>
            </a:r>
            <a:r>
              <a:rPr lang="en-IN" sz="1100" dirty="0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9FFBF-E13F-4D4C-900B-7BABB2CD3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526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Population parameter: a constant, its value may be unknown.</a:t>
            </a:r>
          </a:p>
          <a:p>
            <a:pPr marL="292608" indent="-292608">
              <a:lnSpc>
                <a:spcPct val="90000"/>
              </a:lnSpc>
            </a:pPr>
            <a:r>
              <a:rPr lang="en-US" sz="2200" dirty="0"/>
              <a:t>Describes a characteristic of the population.</a:t>
            </a:r>
          </a:p>
          <a:p>
            <a:pPr marL="292608" indent="-292608">
              <a:lnSpc>
                <a:spcPct val="90000"/>
              </a:lnSpc>
            </a:pPr>
            <a:r>
              <a:rPr lang="en-US" sz="2200" dirty="0"/>
              <a:t>Population mean describes a quantitative variable.</a:t>
            </a:r>
          </a:p>
          <a:p>
            <a:pPr marL="292608" indent="-292608">
              <a:lnSpc>
                <a:spcPct val="90000"/>
              </a:lnSpc>
            </a:pPr>
            <a:r>
              <a:rPr lang="en-US" sz="2200" dirty="0"/>
              <a:t>Population proportion describes a qualitative variable.</a:t>
            </a:r>
            <a:endParaRPr lang="en-IN" sz="2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83E94F-EA09-43E4-A701-9A80C71F298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7200" y="3320505"/>
            <a:ext cx="8229600" cy="24706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It is important there is only one population, but many possible samples of a given size can be drawn from the population.</a:t>
            </a:r>
            <a:endParaRPr lang="en-IN" sz="2300" dirty="0"/>
          </a:p>
        </p:txBody>
      </p:sp>
    </p:spTree>
    <p:extLst>
      <p:ext uri="{BB962C8B-B14F-4D97-AF65-F5344CB8AC3E}">
        <p14:creationId xmlns:p14="http://schemas.microsoft.com/office/powerpoint/2010/main" val="3256738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A389E-8604-4486-B1FB-BAF7EDF67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7.2 The Sampling Distribution of the Sample Mean</a:t>
            </a:r>
            <a:r>
              <a:rPr lang="en-IN" dirty="0"/>
              <a:t> </a:t>
            </a:r>
            <a:r>
              <a:rPr lang="en-IN" sz="1100" dirty="0"/>
              <a:t>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18453-FAE7-4E82-ADBA-350E7790F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83254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Statistic: random variable whose value depends on the sample.</a:t>
            </a:r>
          </a:p>
          <a:p>
            <a:pPr marL="292608" indent="-292608">
              <a:lnSpc>
                <a:spcPct val="90000"/>
              </a:lnSpc>
            </a:pPr>
            <a:r>
              <a:rPr lang="en-US" sz="2200" dirty="0"/>
              <a:t>Describes a characteristic of a sample (one of many possible samples).</a:t>
            </a:r>
          </a:p>
          <a:p>
            <a:pPr marL="292608" indent="-292608">
              <a:lnSpc>
                <a:spcPct val="90000"/>
              </a:lnSpc>
            </a:pPr>
            <a:r>
              <a:rPr lang="en-US" sz="2200" dirty="0"/>
              <a:t>Sample mean and sample proportion.</a:t>
            </a:r>
          </a:p>
          <a:p>
            <a:pPr marL="292608" indent="-292608">
              <a:lnSpc>
                <a:spcPct val="90000"/>
              </a:lnSpc>
            </a:pPr>
            <a:r>
              <a:rPr lang="en-US" sz="2200" dirty="0"/>
              <a:t>Estimator or point estimator: a statistic used to estimate a parameter.</a:t>
            </a:r>
          </a:p>
          <a:p>
            <a:pPr marL="292608" indent="-292608">
              <a:lnSpc>
                <a:spcPct val="90000"/>
              </a:lnSpc>
            </a:pPr>
            <a:r>
              <a:rPr lang="en-US" sz="2200" dirty="0"/>
              <a:t>Estimate: a particular value of the estimator.</a:t>
            </a:r>
            <a:endParaRPr lang="en-IN" sz="22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1017228-DEAC-46B9-9886-312C922D83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4629068"/>
              </p:ext>
            </p:extLst>
          </p:nvPr>
        </p:nvGraphicFramePr>
        <p:xfrm>
          <a:off x="516583" y="3631955"/>
          <a:ext cx="273895" cy="286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" name="Equation" r:id="rId3" imgW="279360" imgH="291960" progId="Equation.DSMT4">
                  <p:embed/>
                </p:oleObj>
              </mc:Choice>
              <mc:Fallback>
                <p:oleObj name="Equation" r:id="rId3" imgW="27936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6583" y="3631955"/>
                        <a:ext cx="273895" cy="286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CA2FE-9F35-4DAE-AF33-106FD197C88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53190" y="3570157"/>
            <a:ext cx="7833610" cy="4684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is a random variable whose value depends on the chosen sample.</a:t>
            </a:r>
            <a:endParaRPr lang="en-IN" sz="22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B22948-4FB3-4D74-B356-3A96CFCBA30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57200" y="4142282"/>
            <a:ext cx="8229600" cy="429718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Estimator of the population mean.</a:t>
            </a:r>
            <a:endParaRPr lang="en-IN" sz="2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89750E-9F8C-4AE8-B4DF-831FFBE935B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0" y="4648202"/>
            <a:ext cx="1536492" cy="403484"/>
          </a:xfrm>
        </p:spPr>
        <p:txBody>
          <a:bodyPr>
            <a:normAutofit/>
          </a:bodyPr>
          <a:lstStyle/>
          <a:p>
            <a:pPr marL="292608" indent="-292608">
              <a:lnSpc>
                <a:spcPct val="90000"/>
              </a:lnSpc>
            </a:pPr>
            <a:r>
              <a:rPr lang="en-US" sz="2000" dirty="0"/>
              <a:t>A value of</a:t>
            </a:r>
            <a:endParaRPr lang="en-IN" sz="20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32F11CEB-F537-441D-B8A2-C6BC811FC4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3645354"/>
              </p:ext>
            </p:extLst>
          </p:nvPr>
        </p:nvGraphicFramePr>
        <p:xfrm>
          <a:off x="2024920" y="4739390"/>
          <a:ext cx="1905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3" name="Equation" r:id="rId5" imgW="190440" imgH="228600" progId="Equation.DSMT4">
                  <p:embed/>
                </p:oleObj>
              </mc:Choice>
              <mc:Fallback>
                <p:oleObj name="Equation" r:id="rId5" imgW="1904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24920" y="4739390"/>
                        <a:ext cx="1905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7523C97-6193-4975-A0BD-640872C10F0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315980" y="4648203"/>
            <a:ext cx="5638800" cy="4034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is an estimate.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001547884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Master Design">
  <a:themeElements>
    <a:clrScheme name="Custom 2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noFill/>
        <a:ln>
          <a:noFill/>
        </a:ln>
        <a:effectLst/>
      </a:spPr>
      <a:bodyPr/>
      <a:lstStyle>
        <a:defPPr>
          <a:buClrTx/>
          <a:buSzPct val="100000"/>
          <a:buFont typeface="Arial" panose="020B0604020202020204" pitchFamily="34" charset="0"/>
          <a:buChar char="•"/>
          <a:defRPr dirty="0">
            <a:latin typeface="Helvetica" panose="020B0604020202020204" pitchFamily="34" charset="0"/>
            <a:cs typeface="Helvetica" panose="020B0604020202020204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 Design</Template>
  <TotalTime>22235</TotalTime>
  <Words>3226</Words>
  <Application>Microsoft Office PowerPoint</Application>
  <PresentationFormat>On-screen Show (4:3)</PresentationFormat>
  <Paragraphs>363</Paragraphs>
  <Slides>47</Slides>
  <Notes>1</Notes>
  <HiddenSlides>2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Arial</vt:lpstr>
      <vt:lpstr>Book Antiqua</vt:lpstr>
      <vt:lpstr>Calibri</vt:lpstr>
      <vt:lpstr>Helvetica</vt:lpstr>
      <vt:lpstr>Times New Roman</vt:lpstr>
      <vt:lpstr>Wingdings</vt:lpstr>
      <vt:lpstr>Master Design</vt:lpstr>
      <vt:lpstr>1_Master Design</vt:lpstr>
      <vt:lpstr>Equation</vt:lpstr>
      <vt:lpstr>7 Sampling and Sampling Distributions</vt:lpstr>
      <vt:lpstr>Chapter 7 Learning Objectives (L Os)</vt:lpstr>
      <vt:lpstr>Introductory Case: Marketing Iced Coffee</vt:lpstr>
      <vt:lpstr>7.1 Sampling 1</vt:lpstr>
      <vt:lpstr>7.1 Sampling 2</vt:lpstr>
      <vt:lpstr>7.1 Sampling 3</vt:lpstr>
      <vt:lpstr>7.1 Sampling 4</vt:lpstr>
      <vt:lpstr>7.2 The Sampling Distribution of the Sample Mean 1</vt:lpstr>
      <vt:lpstr>7.2 The Sampling Distribution of the Sample Mean 2</vt:lpstr>
      <vt:lpstr>7.2 The Sampling Distribution of the Sample Mean 3</vt:lpstr>
      <vt:lpstr>7.2 The Sampling Distribution of the Sample Mean 4</vt:lpstr>
      <vt:lpstr>7.2 The Sampling Distribution of the Sample Mean 5</vt:lpstr>
      <vt:lpstr>7.2 The Sampling Distribution of the Sample Mean 6</vt:lpstr>
      <vt:lpstr>7.2 The Sampling Distribution of the Sample Mean 7</vt:lpstr>
      <vt:lpstr>7.2 The Sampling Distribution of the Sample Mean 8</vt:lpstr>
      <vt:lpstr>7.2 The Sampling Distribution of the Sample Mean 9</vt:lpstr>
      <vt:lpstr>7.2 The Sampling Distribution of the Sample Mean 10</vt:lpstr>
      <vt:lpstr>7.2 The Sampling Distribution of the Sample Mean 11</vt:lpstr>
      <vt:lpstr>7.2 The Sampling Distribution of the Sample Mean 12</vt:lpstr>
      <vt:lpstr>7.2 The Sampling Distribution of the Sample Mean 13</vt:lpstr>
      <vt:lpstr>7.3 The Sampling Distribution of the Sample Proportion 1</vt:lpstr>
      <vt:lpstr>7.3 The Sampling Distribution of the Sample Proportion 2</vt:lpstr>
      <vt:lpstr>7.3 The Sampling Distribution of the Sample Proportion 3</vt:lpstr>
      <vt:lpstr>7.3 The Sampling Distribution of the Sample Proportion 4</vt:lpstr>
      <vt:lpstr>7.3 The Sampling Distribution of the Sample Proportion 5</vt:lpstr>
      <vt:lpstr>7.3 The Sampling Distribution of the Sample Proportion 6</vt:lpstr>
      <vt:lpstr>7.3 The Sampling Distribution of the Sample Proportion 7</vt:lpstr>
      <vt:lpstr>7.3 The Sampling Distribution of the Sample Proportion 8</vt:lpstr>
      <vt:lpstr>7.4 The Finite Population Correction Factor 1</vt:lpstr>
      <vt:lpstr>7.4 The Finite Population Correction Factor 2</vt:lpstr>
      <vt:lpstr>7.4 The Finite Population Correction Factor 3</vt:lpstr>
      <vt:lpstr>7.4 The Finite Population Correction Factor 4</vt:lpstr>
      <vt:lpstr>7.5 Statistical Quality Control 1</vt:lpstr>
      <vt:lpstr>7.5 Statistical Quality Control 2</vt:lpstr>
      <vt:lpstr>7.5 Statistical Quality Control 3</vt:lpstr>
      <vt:lpstr>7.5 Statistical Quality Control 4</vt:lpstr>
      <vt:lpstr>7.5 Statistical Quality Control 5</vt:lpstr>
      <vt:lpstr>7.5 Statistical Quality Control 6</vt:lpstr>
      <vt:lpstr>7.5 Statistical Quality Control 7</vt:lpstr>
      <vt:lpstr>7.5 Statistical Quality Control 8</vt:lpstr>
      <vt:lpstr>7.5 Statistical Quality Control 9</vt:lpstr>
      <vt:lpstr>7.5 Statistical Quality Control 10</vt:lpstr>
      <vt:lpstr>7.5 Statistical Quality Control 11</vt:lpstr>
      <vt:lpstr>7.5 Statistical Quality Control 12</vt:lpstr>
      <vt:lpstr>End of Main Content</vt:lpstr>
      <vt:lpstr>Accessibility Content: Text Alternatives for Images</vt:lpstr>
      <vt:lpstr>7.5 Statistical Quality Control 8 – Text Alternative</vt:lpstr>
    </vt:vector>
  </TitlesOfParts>
  <Company>McGraw Hill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 Numerical Descriptive Measures</dc:title>
  <dc:creator/>
  <cp:lastModifiedBy>Tharick Rahim. H</cp:lastModifiedBy>
  <cp:revision>1292</cp:revision>
  <dcterms:created xsi:type="dcterms:W3CDTF">2011-08-11T13:30:00Z</dcterms:created>
  <dcterms:modified xsi:type="dcterms:W3CDTF">2021-07-12T14:32:38Z</dcterms:modified>
</cp:coreProperties>
</file>

<file path=docProps/thumbnail.jpeg>
</file>